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notesMasterIdLst>
    <p:notesMasterId r:id="rId4"/>
  </p:notesMasterIdLst>
  <p:sldIdLst>
    <p:sldId id="258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74" autoAdjust="0"/>
  </p:normalViewPr>
  <p:slideViewPr>
    <p:cSldViewPr snapToGrid="0">
      <p:cViewPr varScale="1">
        <p:scale>
          <a:sx n="20" d="100"/>
          <a:sy n="20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53900-2339-48FA-9B2F-0E53804A3993}" type="datetimeFigureOut">
              <a:rPr lang="ru-UA" smtClean="0"/>
              <a:t>10.11.2023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9DFAA-E393-49FF-AF77-1558155842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540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F9DFAA-E393-49FF-AF77-15581558425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6473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782" y="2"/>
            <a:ext cx="12509550" cy="21383628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50" y="2851153"/>
            <a:ext cx="23001504" cy="10876607"/>
          </a:xfrm>
        </p:spPr>
        <p:txBody>
          <a:bodyPr anchor="b">
            <a:normAutofit/>
          </a:bodyPr>
          <a:lstStyle>
            <a:lvl1pPr algn="r">
              <a:defRPr sz="1683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71" y="13727759"/>
            <a:ext cx="19079486" cy="4254683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55178" y="19074195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7954" y="19074195"/>
            <a:ext cx="1195062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9068" y="19074195"/>
            <a:ext cx="1362385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672782" y="11760994"/>
            <a:ext cx="1198394" cy="28214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855411" y="12057990"/>
            <a:ext cx="204990" cy="2524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632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3" y="8315854"/>
            <a:ext cx="25509671" cy="1039190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6616" y="19045624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1313" y="19045624"/>
            <a:ext cx="1759603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44926" y="19045624"/>
            <a:ext cx="1416528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18" y="8315850"/>
            <a:ext cx="22182636" cy="7358832"/>
          </a:xfrm>
        </p:spPr>
        <p:txBody>
          <a:bodyPr anchor="b"/>
          <a:lstStyle>
            <a:lvl1pPr algn="r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826" y="15674684"/>
            <a:ext cx="2218262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2438" y="19070248"/>
            <a:ext cx="1369016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2138367"/>
            <a:ext cx="25509671" cy="54647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781" y="8315854"/>
            <a:ext cx="12382562" cy="1050371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8890" y="8315854"/>
            <a:ext cx="12382562" cy="1043558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830" y="8289454"/>
            <a:ext cx="11443564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05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90100" y="8315854"/>
            <a:ext cx="11481689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3198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8" y="4989513"/>
            <a:ext cx="8815484" cy="4276725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01" y="2138364"/>
            <a:ext cx="15501684" cy="15918924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8" y="9266238"/>
            <a:ext cx="8815484" cy="5702300"/>
          </a:xfrm>
        </p:spPr>
        <p:txBody>
          <a:bodyPr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63" y="5464701"/>
            <a:ext cx="13477764" cy="4276725"/>
          </a:xfrm>
        </p:spPr>
        <p:txBody>
          <a:bodyPr anchor="b">
            <a:normAutofit/>
          </a:bodyPr>
          <a:lstStyle>
            <a:lvl1pPr algn="ctr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4052" y="2851150"/>
            <a:ext cx="8149446" cy="1425575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63" y="9741426"/>
            <a:ext cx="13477764" cy="5702300"/>
          </a:xfrm>
        </p:spPr>
        <p:txBody>
          <a:bodyPr>
            <a:normAutofit/>
          </a:bodyPr>
          <a:lstStyle>
            <a:lvl1pPr marL="0" indent="0" algn="ctr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7" y="14757336"/>
            <a:ext cx="24884977" cy="1767121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497" y="2906377"/>
            <a:ext cx="20432011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7" y="16524457"/>
            <a:ext cx="24884977" cy="1539421"/>
          </a:xfrm>
        </p:spPr>
        <p:txBody>
          <a:bodyPr>
            <a:normAutofit/>
          </a:bodyPr>
          <a:lstStyle>
            <a:lvl1pPr marL="0" indent="0" algn="ctr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0" y="2138363"/>
            <a:ext cx="24884977" cy="9503833"/>
          </a:xfrm>
        </p:spPr>
        <p:txBody>
          <a:bodyPr anchor="ctr">
            <a:normAutofit/>
          </a:bodyPr>
          <a:lstStyle>
            <a:lvl1pPr algn="ct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1656" y="10691809"/>
            <a:ext cx="21955251" cy="118797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613"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7" y="13542962"/>
            <a:ext cx="24884977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4" y="10316339"/>
            <a:ext cx="24884970" cy="4579800"/>
          </a:xfrm>
        </p:spPr>
        <p:txBody>
          <a:bodyPr anchor="b">
            <a:normAutofit/>
          </a:bodyPr>
          <a:lstStyle>
            <a:lvl1pPr algn="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96139"/>
            <a:ext cx="24884974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12" y="12117388"/>
            <a:ext cx="24884974" cy="277195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748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89339"/>
            <a:ext cx="24884974" cy="3167944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3" y="2138367"/>
            <a:ext cx="24884977" cy="850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09" y="10929408"/>
            <a:ext cx="24884980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4458" y="2138362"/>
            <a:ext cx="4397332" cy="15918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810" y="2138362"/>
            <a:ext cx="19919835" cy="1591892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2"/>
            <a:ext cx="7058962" cy="21383628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784" y="8315856"/>
            <a:ext cx="25509668" cy="10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128" y="19070248"/>
            <a:ext cx="283904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7592E-0C21-4F4D-BDD6-4B8FDF93DDFF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8825" y="19070248"/>
            <a:ext cx="1759603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92438" y="19070248"/>
            <a:ext cx="136901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425595" rtl="0" eaLnBrk="1" latinLnBrk="0" hangingPunct="1">
        <a:spcBef>
          <a:spcPct val="0"/>
        </a:spcBef>
        <a:buNone/>
        <a:defRPr sz="12472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48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2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122">
            <a:extLst>
              <a:ext uri="{FF2B5EF4-FFF2-40B4-BE49-F238E27FC236}">
                <a16:creationId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290" y="431590"/>
            <a:ext cx="20669408" cy="129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uk-UA" sz="3600" b="1">
                <a:solidFill>
                  <a:schemeClr val="accent1">
                    <a:lumMod val="50000"/>
                  </a:schemeClr>
                </a:solidFill>
              </a:rPr>
              <a:t>СУЧАСНІ ТЕНДЕНЦІЇ ЛОГІСТИКИ В ДІЯЛЬНОСТІ ПІДПРИЄМСТВ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1" name="Text Box 123">
            <a:extLst>
              <a:ext uri="{FF2B5EF4-FFF2-40B4-BE49-F238E27FC236}">
                <a16:creationId xmlns:a16="http://schemas.microsoft.com/office/drawing/2014/main" id="{6A743CFB-1E9E-4A37-B8A4-46DF96244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388" y="812089"/>
            <a:ext cx="21590516" cy="270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7137" tIns="137137" rIns="137137" bIns="137137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sz="3200" b="1">
                <a:solidFill>
                  <a:schemeClr val="accent1">
                    <a:lumMod val="50000"/>
                  </a:schemeClr>
                </a:solidFill>
              </a:rPr>
              <a:t>Дмитро ЧУМАЧЕНКО, Ріта САГАЙДАК-НІКІТЮК</a:t>
            </a:r>
          </a:p>
          <a:p>
            <a:pPr algn="ctr" eaLnBrk="1" hangingPunct="1"/>
            <a:r>
              <a:rPr lang="uk-UA" sz="3200">
                <a:solidFill>
                  <a:schemeClr val="accent1">
                    <a:lumMod val="50000"/>
                  </a:schemeClr>
                </a:solidFill>
              </a:rPr>
              <a:t>Національний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</a:rPr>
              <a:t>фармацевтичний університет, Харків, Україна</a:t>
            </a:r>
          </a:p>
        </p:txBody>
      </p:sp>
      <p:sp>
        <p:nvSpPr>
          <p:cNvPr id="68" name="Text Box 194">
            <a:extLst>
              <a:ext uri="{FF2B5EF4-FFF2-40B4-BE49-F238E27FC236}">
                <a16:creationId xmlns:a16="http://schemas.microsoft.com/office/drawing/2014/main" id="{51AE9390-D805-4F15-B8FC-9BC9F1931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2528" y="4259629"/>
            <a:ext cx="18832072" cy="134816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4508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Основні тенденції логістики: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штучний інтелект у сфері асортиментної політики, управління складськими запасами, багатоканальних закупівель, відстеження змін у поведінці споживачів тощо;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розширена аналітика;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діджиталізація та автоматизація логістичних процесів;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роботизація логістичних процесів;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безпілотні апарати;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інтернет речі (</a:t>
            </a:r>
            <a:r>
              <a:rPr lang="ru-RU" altLang="ru-UA" sz="320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) – передача даних мережею без залучення працівника;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модель nearshoring (поблизу з пунктом) – модель аутсорсингу, яка являє собою наближення місця виробництва до головного хабу; 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цифровий експедитор вантажів;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altLang="ru-UA" sz="3200">
                <a:latin typeface="Arial" panose="020B0604020202020204" pitchFamily="34" charset="0"/>
                <a:cs typeface="Arial" panose="020B0604020202020204" pitchFamily="34" charset="0"/>
              </a:rPr>
              <a:t>3D-друк</a:t>
            </a: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UA" sz="3200">
                <a:latin typeface="Arial" panose="020B0604020202020204" pitchFamily="34" charset="0"/>
                <a:cs typeface="Arial" panose="020B0604020202020204" pitchFamily="34" charset="0"/>
              </a:rPr>
              <a:t> ланцюг поставок у режимі реального часу (SCV);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UA" sz="3200">
                <a:latin typeface="Arial" panose="020B0604020202020204" pitchFamily="34" charset="0"/>
                <a:cs typeface="Arial" panose="020B0604020202020204" pitchFamily="34" charset="0"/>
              </a:rPr>
              <a:t> цифрові двійники</a:t>
            </a: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UA" sz="3200">
                <a:latin typeface="Arial" panose="020B0604020202020204" pitchFamily="34" charset="0"/>
                <a:cs typeface="Arial" panose="020B0604020202020204" pitchFamily="34" charset="0"/>
              </a:rPr>
              <a:t> блокчейн</a:t>
            </a: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гнучкість логістики;</a:t>
            </a: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- зелена логістика;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altLang="ru-UA" sz="3200">
                <a:latin typeface="Arial" panose="020B0604020202020204" pitchFamily="34" charset="0"/>
                <a:cs typeface="Arial" panose="020B0604020202020204" pitchFamily="34" charset="0"/>
              </a:rPr>
              <a:t>технологія групування автомобілів (Platooning).</a:t>
            </a: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335280" y="3110173"/>
            <a:ext cx="9611761" cy="65447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Вступ</a:t>
            </a: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13" y="11022805"/>
            <a:ext cx="9611761" cy="166303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Методи дослідження: методи узагальнення, аналізу та синтезу</a:t>
            </a: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335113" y="10033737"/>
            <a:ext cx="9608987" cy="9243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Методи </a:t>
            </a:r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виконання дослідження</a:t>
            </a: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22" y="13670164"/>
            <a:ext cx="9670879" cy="40513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Aft>
                <a:spcPts val="0"/>
              </a:spcAft>
            </a:pPr>
            <a:r>
              <a:rPr lang="ru-UA" sz="3200">
                <a:latin typeface="Arial" panose="020B0604020202020204" pitchFamily="34" charset="0"/>
                <a:cs typeface="Arial" panose="020B0604020202020204" pitchFamily="34" charset="0"/>
              </a:rPr>
              <a:t>Застосування </a:t>
            </a: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сучасних логістичних </a:t>
            </a:r>
            <a:r>
              <a:rPr lang="ru-UA" sz="3200">
                <a:latin typeface="Arial" panose="020B0604020202020204" pitchFamily="34" charset="0"/>
                <a:cs typeface="Arial" panose="020B0604020202020204" pitchFamily="34" charset="0"/>
              </a:rPr>
              <a:t>технологій </a:t>
            </a: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дозволяє підприємству </a:t>
            </a:r>
            <a:r>
              <a:rPr lang="ru-UA" sz="3200">
                <a:latin typeface="Arial" panose="020B0604020202020204" pitchFamily="34" charset="0"/>
                <a:cs typeface="Arial" panose="020B0604020202020204" pitchFamily="34" charset="0"/>
              </a:rPr>
              <a:t>реалізувати </a:t>
            </a: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наявний </a:t>
            </a:r>
            <a:r>
              <a:rPr lang="ru-UA" sz="3200">
                <a:latin typeface="Arial" panose="020B0604020202020204" pitchFamily="34" charset="0"/>
                <a:cs typeface="Arial" panose="020B0604020202020204" pitchFamily="34" charset="0"/>
              </a:rPr>
              <a:t>логістичний потенціал</a:t>
            </a: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, підвищити ефективність ланцюга поставок, знизити логістичні витрати та </a:t>
            </a:r>
            <a:r>
              <a:rPr lang="ru-UA" sz="3200">
                <a:latin typeface="Arial" panose="020B0604020202020204" pitchFamily="34" charset="0"/>
                <a:cs typeface="Arial" panose="020B0604020202020204" pitchFamily="34" charset="0"/>
              </a:rPr>
              <a:t>забезпечити високий рівень конкурентоспроможності</a:t>
            </a: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 підприємства</a:t>
            </a:r>
            <a:endParaRPr lang="ru-UA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318322" y="12982388"/>
            <a:ext cx="9670879" cy="6686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Висновки</a:t>
            </a:r>
          </a:p>
        </p:txBody>
      </p:sp>
      <p:sp>
        <p:nvSpPr>
          <p:cNvPr id="77" name="Text Box 190">
            <a:extLst>
              <a:ext uri="{FF2B5EF4-FFF2-40B4-BE49-F238E27FC236}">
                <a16:creationId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9" y="3764651"/>
            <a:ext cx="9606751" cy="38790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Зміни, які відбуваються в суспільстві, воєнні дії в Україні та інших країнах світу, пандемії та підвищення вимог споживачів посилюють конкуренцію та зумовлюють необхідність розвитку світової економіки</a:t>
            </a:r>
          </a:p>
        </p:txBody>
      </p:sp>
      <p:sp>
        <p:nvSpPr>
          <p:cNvPr id="78" name="Rectangle 44">
            <a:extLst>
              <a:ext uri="{FF2B5EF4-FFF2-40B4-BE49-F238E27FC236}">
                <a16:creationId xmlns:a16="http://schemas.microsoft.com/office/drawing/2014/main" id="{20043D7E-7286-48B9-9A5E-E7868B665227}"/>
              </a:ext>
            </a:extLst>
          </p:cNvPr>
          <p:cNvSpPr/>
          <p:nvPr/>
        </p:nvSpPr>
        <p:spPr>
          <a:xfrm>
            <a:off x="10352527" y="3105780"/>
            <a:ext cx="18832071" cy="126437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>
                <a:solidFill>
                  <a:schemeClr val="accent3">
                    <a:lumMod val="20000"/>
                    <a:lumOff val="80000"/>
                  </a:schemeClr>
                </a:solidFill>
              </a:rPr>
              <a:t>Результати </a:t>
            </a:r>
            <a:endParaRPr lang="uk-UA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9" y="198791"/>
            <a:ext cx="2472837" cy="267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468" y="8819301"/>
            <a:ext cx="9670879" cy="92437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uk-UA" sz="3200">
                <a:latin typeface="Arial" panose="020B0604020202020204" pitchFamily="34" charset="0"/>
                <a:cs typeface="Arial" panose="020B0604020202020204" pitchFamily="34" charset="0"/>
              </a:rPr>
              <a:t>вивчення сучасних тенденцій логістики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335113" y="7897038"/>
            <a:ext cx="9653920" cy="86413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uk-UA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Мета дослідження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33AB45-D593-402A-9981-3A6A87A20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3546" y="99192"/>
            <a:ext cx="2744785" cy="2922955"/>
          </a:xfrm>
          <a:prstGeom prst="rect">
            <a:avLst/>
          </a:prstGeom>
        </p:spPr>
      </p:pic>
      <p:pic>
        <p:nvPicPr>
          <p:cNvPr id="1029" name="Picture 5" descr="Топ-5 тенденцій майбутнього, які докорінно змінять логістику">
            <a:extLst>
              <a:ext uri="{FF2B5EF4-FFF2-40B4-BE49-F238E27FC236}">
                <a16:creationId xmlns:a16="http://schemas.microsoft.com/office/drawing/2014/main" id="{0F0DD60F-189F-45F1-BD5C-913F9F0B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4222" y="18128068"/>
            <a:ext cx="4954109" cy="32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Блокчейн-технології">
            <a:extLst>
              <a:ext uri="{FF2B5EF4-FFF2-40B4-BE49-F238E27FC236}">
                <a16:creationId xmlns:a16="http://schemas.microsoft.com/office/drawing/2014/main" id="{7BDEC12F-ABCE-4001-BED2-763BC42CD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12" y="18034985"/>
            <a:ext cx="5095755" cy="33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Впровадження чат-ботів і колаборативних роботів (Cobots)">
            <a:extLst>
              <a:ext uri="{FF2B5EF4-FFF2-40B4-BE49-F238E27FC236}">
                <a16:creationId xmlns:a16="http://schemas.microsoft.com/office/drawing/2014/main" id="{ADE770C1-24FA-4070-BD24-79EBC8EA8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045" y="18119932"/>
            <a:ext cx="4954111" cy="32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«Цифрові двійники» - новий рівень розвитку ланцюгів постачання">
            <a:extLst>
              <a:ext uri="{FF2B5EF4-FFF2-40B4-BE49-F238E27FC236}">
                <a16:creationId xmlns:a16="http://schemas.microsoft.com/office/drawing/2014/main" id="{F01BC5DF-E125-4D46-B11F-7C86C059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29" y="17925906"/>
            <a:ext cx="5319568" cy="345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FF3837A-3C8F-40A1-B1FD-E02EEDCF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176" y="18030010"/>
            <a:ext cx="3082825" cy="334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БПЛА планерного типу Sirius Pro">
            <a:extLst>
              <a:ext uri="{FF2B5EF4-FFF2-40B4-BE49-F238E27FC236}">
                <a16:creationId xmlns:a16="http://schemas.microsoft.com/office/drawing/2014/main" id="{13AE1B2F-3D64-4235-B3AD-3B3CB485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684" y="17983173"/>
            <a:ext cx="5095755" cy="33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9255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Другая 6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31819"/>
      </a:accent1>
      <a:accent2>
        <a:srgbClr val="E31819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215</Words>
  <Application>Microsoft Office PowerPoint</Application>
  <PresentationFormat>Произвольный</PresentationFormat>
  <Paragraphs>29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Corbel</vt:lpstr>
      <vt:lpstr>Wingdings 2</vt:lpstr>
      <vt:lpstr>HDOfficeLightV0</vt:lpstr>
      <vt:lpstr>Параллакс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User</cp:lastModifiedBy>
  <cp:revision>48</cp:revision>
  <dcterms:created xsi:type="dcterms:W3CDTF">2017-10-02T13:44:20Z</dcterms:created>
  <dcterms:modified xsi:type="dcterms:W3CDTF">2023-11-10T16:02:17Z</dcterms:modified>
</cp:coreProperties>
</file>