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05D08D-1EC5-25ED-71E9-0D83E90C6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F2643F-CB14-9E70-9018-EF0499FAF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FDCC8E-F232-6FED-0134-837C4B41B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538-EF6D-C44A-9DF0-C965021AB75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61ED99-2E25-F722-8C3D-117BEDA6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4D0C8D-0AE8-3FF8-88BF-4FC8C333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CD3C-054A-4348-A008-59AA2DEC5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19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DAD9E-DDE9-6434-EE4A-0C1BE671B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FB894B-8C48-FC4D-2E13-1C09F16AF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B7B759-1F26-CE67-F4D0-82C8F201E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538-EF6D-C44A-9DF0-C965021AB75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08779A-B3A0-8107-D27C-A453CCB04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7148A5-072A-A131-6326-4643DAE6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CD3C-054A-4348-A008-59AA2DEC5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2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573AED9-DF7E-3F3D-1F29-30BFB27C7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AA49AB-21B0-6643-E9D7-36E7A03A6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ECCAA4-ED9F-E013-C426-EB94911AB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538-EF6D-C44A-9DF0-C965021AB75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783979-EAFC-CA30-23EE-F9C2E8ADC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C658D-3303-D22C-7087-FE57E1BBC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CD3C-054A-4348-A008-59AA2DEC5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7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D9D81-D807-4638-98FA-8EBD86059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2F23DF-352C-694C-2474-A84F47ADC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DF8EFE-4111-F32F-CFE2-66057DC40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538-EF6D-C44A-9DF0-C965021AB75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75AECE-D01F-C548-79E1-A1A50B1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9BE16D-76BC-086F-19A8-7ADF2E5C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CD3C-054A-4348-A008-59AA2DEC5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3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6F1C64-A5CC-8FC8-8A51-EDEF091FD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64099E-FA9C-6ADE-6E78-A1525BC76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C2D36F-1F14-090B-3D7E-FA0C5AAA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538-EF6D-C44A-9DF0-C965021AB75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AE1486-5507-9805-2755-41C9BA75B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9EB0B5-299B-394D-8CE4-B9AD9F87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CD3C-054A-4348-A008-59AA2DEC5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71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1B59CE-E76C-57C7-EF9A-1097EE7B4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CB6142-B2BF-6882-2B31-BA810647B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1D1910-5629-4AF5-4892-32DD067A2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534ADF-9713-C3F8-0A31-3B4D2E359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538-EF6D-C44A-9DF0-C965021AB75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906544-CC45-EC5A-8934-579DE772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AE6BC2-DB5E-1BEE-9BE3-D81DD5E4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CD3C-054A-4348-A008-59AA2DEC5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99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640E7F-1057-28CA-3459-799CD3140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99C343-DD93-1196-06EC-D6DE805A7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101E46-4829-F3CE-63EF-831FEDDB9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51068D1-809F-FC3E-6259-8C1EEEA9C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041C159-260C-FE42-DBC9-493458E5E4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B7DBE8E-4885-7074-427A-DAA670E70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538-EF6D-C44A-9DF0-C965021AB75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9469B97-7801-4155-A762-7879F05A1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F2775B3-2F3F-83FC-1913-393D5DB50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CD3C-054A-4348-A008-59AA2DEC5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43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25FA74-5836-8905-2F54-CC2267B5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EB1CE6A-6AD4-C046-F899-0A0F71CF1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538-EF6D-C44A-9DF0-C965021AB75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AB772C3-2AF7-F899-87BB-403A1E571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0E12056-F0DC-F28F-A3E3-A8ACCCC2C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CD3C-054A-4348-A008-59AA2DEC5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7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B6A5862-559C-38FE-7512-D88A788F0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538-EF6D-C44A-9DF0-C965021AB75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3E92FFA-EC17-42AE-45FA-BE754D819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0823BF6-1060-84F7-4F22-6E1D53FBE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CD3C-054A-4348-A008-59AA2DEC5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06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7E014C-C664-C04C-E46A-180387C1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FF3601-97EA-2DFE-F4B1-29AE5F4A3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37207F-9A4C-C8D1-0EC4-B9DEC1692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F0D142-7E5D-27CA-9FE0-EFDBF598D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538-EF6D-C44A-9DF0-C965021AB75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863677-4D80-DA65-E1C1-C36DF8175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4A3E1A-F669-0286-585E-3F8A80E6F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CD3C-054A-4348-A008-59AA2DEC5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34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826730-287B-AAF3-3C41-DFD1B3F8F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9590361-D614-8A82-3045-F2B35319A1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46F3F75-E471-1BD4-6A06-00DC2D9FD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138298-C948-64A8-74F7-67E6E67D3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2538-EF6D-C44A-9DF0-C965021AB75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2DE9D6-0FF3-0E2D-80B4-C76CB0C8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3B709B-79D9-59B6-1283-3B712735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CD3C-054A-4348-A008-59AA2DEC5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7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F03B15-1D4B-037D-6D12-839BA2C0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A3B708-7A92-96EF-1282-C58499D72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182460-BE82-115C-1294-921524BE1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22538-EF6D-C44A-9DF0-C965021AB75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02FC01-88A4-3179-02A0-033CF2C1A7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BE6F73-AEED-D0CC-080B-F45CD5E7A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2CD3C-054A-4348-A008-59AA2DEC5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47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2C4B0D7-5854-3267-9492-0FA99C7B3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71" y="44092"/>
            <a:ext cx="1277142" cy="1249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07CD33-87EC-85BA-6A11-7DC3F6CE9072}"/>
              </a:ext>
            </a:extLst>
          </p:cNvPr>
          <p:cNvSpPr txBox="1"/>
          <p:nvPr/>
        </p:nvSpPr>
        <p:spPr>
          <a:xfrm>
            <a:off x="3047144" y="84184"/>
            <a:ext cx="60977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2529840" algn="l"/>
              </a:tabLst>
            </a:pPr>
            <a:r>
              <a:rPr lang="en-US" sz="16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MINISTRY OF HEALTH OF UKRAINE</a:t>
            </a:r>
            <a:endParaRPr lang="ru-UA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NATIONAL UNIVERSITY OF PHARMACY</a:t>
            </a:r>
            <a:endParaRPr lang="en-US" sz="16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CC4480-4F12-827B-ADE5-4CDEC028519C}"/>
              </a:ext>
            </a:extLst>
          </p:cNvPr>
          <p:cNvSpPr txBox="1"/>
          <p:nvPr/>
        </p:nvSpPr>
        <p:spPr>
          <a:xfrm>
            <a:off x="3047144" y="668959"/>
            <a:ext cx="609771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JUSTIFICATION OF THE FEASIBILITY OF THE DEVELOPMENT OF A SKIN CARE TOOL</a:t>
            </a:r>
          </a:p>
          <a:p>
            <a:pPr algn="ctr"/>
            <a:r>
              <a:rPr lang="en-US" sz="1800" b="1" i="1" dirty="0" err="1"/>
              <a:t>Kushneryk</a:t>
            </a:r>
            <a:r>
              <a:rPr lang="en-US" sz="1800" b="1" i="1" dirty="0"/>
              <a:t> O., </a:t>
            </a:r>
            <a:r>
              <a:rPr lang="en-US" sz="1800" b="1" i="1" dirty="0" err="1"/>
              <a:t>Oliinyk</a:t>
            </a:r>
            <a:r>
              <a:rPr lang="en-US" sz="1800" b="1" i="1" dirty="0"/>
              <a:t> S.</a:t>
            </a:r>
            <a:endParaRPr lang="ru-RU" sz="1800" b="1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4E7FE5-16DC-15CF-377F-393346A0943A}"/>
              </a:ext>
            </a:extLst>
          </p:cNvPr>
          <p:cNvSpPr txBox="1"/>
          <p:nvPr/>
        </p:nvSpPr>
        <p:spPr>
          <a:xfrm>
            <a:off x="116471" y="6189041"/>
            <a:ext cx="119967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 err="1"/>
              <a:t>Conclusions</a:t>
            </a:r>
            <a:r>
              <a:rPr lang="ru-RU" sz="1600" b="1" dirty="0"/>
              <a:t>. </a:t>
            </a:r>
            <a:r>
              <a:rPr lang="ru-RU" sz="1600" dirty="0"/>
              <a:t>In </a:t>
            </a:r>
            <a:r>
              <a:rPr lang="ru-RU" sz="1600" dirty="0" err="1"/>
              <a:t>view</a:t>
            </a:r>
            <a:r>
              <a:rPr lang="ru-RU" sz="1600" dirty="0"/>
              <a:t> </a:t>
            </a:r>
            <a:r>
              <a:rPr lang="ru-RU" sz="1600" dirty="0" err="1"/>
              <a:t>of</a:t>
            </a:r>
            <a:r>
              <a:rPr lang="ru-RU" sz="1600" dirty="0"/>
              <a:t> </a:t>
            </a:r>
            <a:r>
              <a:rPr lang="ru-RU" sz="1600" dirty="0" err="1"/>
              <a:t>the</a:t>
            </a:r>
            <a:r>
              <a:rPr lang="ru-RU" sz="1600" dirty="0"/>
              <a:t> </a:t>
            </a:r>
            <a:r>
              <a:rPr lang="ru-RU" sz="1600" dirty="0" err="1"/>
              <a:t>above</a:t>
            </a:r>
            <a:r>
              <a:rPr lang="ru-RU" sz="1600" dirty="0"/>
              <a:t> </a:t>
            </a:r>
            <a:r>
              <a:rPr lang="ru-RU" sz="1600" dirty="0" err="1"/>
              <a:t>material</a:t>
            </a:r>
            <a:r>
              <a:rPr lang="ru-RU" sz="1600" dirty="0"/>
              <a:t>, </a:t>
            </a:r>
            <a:r>
              <a:rPr lang="ru-RU" sz="1600" dirty="0" err="1"/>
              <a:t>it</a:t>
            </a:r>
            <a:r>
              <a:rPr lang="ru-RU" sz="1600" dirty="0"/>
              <a:t> </a:t>
            </a:r>
            <a:r>
              <a:rPr lang="ru-RU" sz="1600" dirty="0" err="1"/>
              <a:t>is</a:t>
            </a:r>
            <a:r>
              <a:rPr lang="ru-RU" sz="1600" dirty="0"/>
              <a:t> </a:t>
            </a:r>
            <a:r>
              <a:rPr lang="ru-RU" sz="1600" dirty="0" err="1"/>
              <a:t>advisable</a:t>
            </a:r>
            <a:r>
              <a:rPr lang="ru-RU" sz="1600" dirty="0"/>
              <a:t> </a:t>
            </a:r>
            <a:r>
              <a:rPr lang="ru-RU" sz="1600" dirty="0" err="1"/>
              <a:t>to</a:t>
            </a:r>
            <a:r>
              <a:rPr lang="ru-RU" sz="1600" dirty="0"/>
              <a:t> </a:t>
            </a:r>
            <a:r>
              <a:rPr lang="ru-RU" sz="1600" dirty="0" err="1"/>
              <a:t>develop</a:t>
            </a:r>
            <a:r>
              <a:rPr lang="ru-RU" sz="1600" dirty="0"/>
              <a:t> </a:t>
            </a:r>
            <a:r>
              <a:rPr lang="ru-RU" sz="1600" dirty="0" err="1"/>
              <a:t>the</a:t>
            </a:r>
            <a:r>
              <a:rPr lang="ru-RU" sz="1600" dirty="0"/>
              <a:t> </a:t>
            </a:r>
            <a:r>
              <a:rPr lang="ru-RU" sz="1600" dirty="0" err="1"/>
              <a:t>composition</a:t>
            </a:r>
            <a:r>
              <a:rPr lang="ru-RU" sz="1600" dirty="0"/>
              <a:t> </a:t>
            </a:r>
            <a:r>
              <a:rPr lang="ru-RU" sz="1600" dirty="0" err="1"/>
              <a:t>and</a:t>
            </a:r>
            <a:r>
              <a:rPr lang="ru-RU" sz="1600" dirty="0"/>
              <a:t> </a:t>
            </a:r>
            <a:r>
              <a:rPr lang="ru-RU" sz="1600" dirty="0" err="1"/>
              <a:t>technology</a:t>
            </a:r>
            <a:r>
              <a:rPr lang="ru-RU" sz="1600" dirty="0"/>
              <a:t> </a:t>
            </a:r>
            <a:r>
              <a:rPr lang="ru-RU" sz="1600" dirty="0" err="1"/>
              <a:t>of</a:t>
            </a:r>
            <a:r>
              <a:rPr lang="ru-RU" sz="1600" dirty="0"/>
              <a:t> </a:t>
            </a:r>
            <a:r>
              <a:rPr lang="ru-RU" sz="1600" dirty="0" err="1"/>
              <a:t>a</a:t>
            </a:r>
            <a:r>
              <a:rPr lang="ru-RU" sz="1600" dirty="0"/>
              <a:t> </a:t>
            </a:r>
            <a:r>
              <a:rPr lang="ru-RU" sz="1600" dirty="0" err="1"/>
              <a:t>body</a:t>
            </a:r>
            <a:r>
              <a:rPr lang="ru-RU" sz="1600" dirty="0"/>
              <a:t> </a:t>
            </a:r>
            <a:r>
              <a:rPr lang="ru-RU" sz="1600" dirty="0" err="1"/>
              <a:t>skin</a:t>
            </a:r>
            <a:r>
              <a:rPr lang="ru-RU" sz="1600" dirty="0"/>
              <a:t> </a:t>
            </a:r>
            <a:r>
              <a:rPr lang="ru-RU" sz="1600" dirty="0" err="1"/>
              <a:t>care</a:t>
            </a:r>
            <a:r>
              <a:rPr lang="ru-RU" sz="1600" dirty="0"/>
              <a:t> </a:t>
            </a:r>
            <a:r>
              <a:rPr lang="ru-RU" sz="1600" dirty="0" err="1"/>
              <a:t>product</a:t>
            </a:r>
            <a:r>
              <a:rPr lang="ru-RU" sz="1600" dirty="0"/>
              <a:t> </a:t>
            </a:r>
            <a:r>
              <a:rPr lang="ru-RU" sz="1600" dirty="0" err="1"/>
              <a:t>with</a:t>
            </a:r>
            <a:r>
              <a:rPr lang="ru-RU" sz="1600" dirty="0"/>
              <a:t> </a:t>
            </a:r>
            <a:r>
              <a:rPr lang="ru-RU" sz="1600" dirty="0" err="1"/>
              <a:t>comprehensive</a:t>
            </a:r>
            <a:r>
              <a:rPr lang="ru-RU" sz="1600" dirty="0"/>
              <a:t> </a:t>
            </a:r>
            <a:r>
              <a:rPr lang="ru-RU" sz="1600" dirty="0" err="1"/>
              <a:t>preventive</a:t>
            </a:r>
            <a:r>
              <a:rPr lang="ru-RU" sz="1600" dirty="0"/>
              <a:t> </a:t>
            </a:r>
            <a:r>
              <a:rPr lang="ru-RU" sz="1600" dirty="0" err="1"/>
              <a:t>actions</a:t>
            </a:r>
            <a:r>
              <a:rPr lang="ru-RU" sz="1600" dirty="0"/>
              <a:t>.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CC2C3C4-BB4D-FB07-B7F2-565AD7D9D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941" y="3660786"/>
            <a:ext cx="4138202" cy="252825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552ED32-787C-A478-E516-FEBD2D93E8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6564" y="1787886"/>
            <a:ext cx="3335145" cy="252825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7E76808-0B3D-31AF-41DD-34EF05EED30B}"/>
              </a:ext>
            </a:extLst>
          </p:cNvPr>
          <p:cNvSpPr txBox="1"/>
          <p:nvPr/>
        </p:nvSpPr>
        <p:spPr>
          <a:xfrm>
            <a:off x="9401709" y="1651631"/>
            <a:ext cx="2711522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de-DE" sz="1600" dirty="0">
                <a:effectLst/>
                <a:latin typeface="URWPalladioL"/>
              </a:rPr>
              <a:t>UV </a:t>
            </a:r>
            <a:r>
              <a:rPr lang="de-DE" sz="1600" dirty="0" err="1">
                <a:effectLst/>
                <a:latin typeface="URWPalladioL"/>
              </a:rPr>
              <a:t>exposure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is</a:t>
            </a:r>
            <a:r>
              <a:rPr lang="de-DE" sz="1600" dirty="0">
                <a:effectLst/>
                <a:latin typeface="URWPalladioL"/>
              </a:rPr>
              <a:t> a </a:t>
            </a:r>
            <a:r>
              <a:rPr lang="de-DE" sz="1600" dirty="0" err="1">
                <a:effectLst/>
                <a:latin typeface="URWPalladioL"/>
              </a:rPr>
              <a:t>major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causative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factor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for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age-related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changes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including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inflammation</a:t>
            </a:r>
            <a:r>
              <a:rPr lang="de-DE" sz="1600" dirty="0">
                <a:effectLst/>
                <a:latin typeface="URWPalladioL"/>
              </a:rPr>
              <a:t>, degenerative </a:t>
            </a:r>
            <a:r>
              <a:rPr lang="de-DE" sz="1600" dirty="0" err="1">
                <a:effectLst/>
                <a:latin typeface="URWPalladioL"/>
              </a:rPr>
              <a:t>ageing</a:t>
            </a:r>
            <a:r>
              <a:rPr lang="de-DE" sz="1600" dirty="0">
                <a:effectLst/>
                <a:latin typeface="URWPalladioL"/>
              </a:rPr>
              <a:t>, ECM </a:t>
            </a:r>
            <a:r>
              <a:rPr lang="de-DE" sz="1600" dirty="0" err="1">
                <a:effectLst/>
                <a:latin typeface="URWPalladioL"/>
              </a:rPr>
              <a:t>degeneration</a:t>
            </a:r>
            <a:r>
              <a:rPr lang="de-DE" sz="1600" dirty="0">
                <a:effectLst/>
                <a:latin typeface="URWPalladioL"/>
              </a:rPr>
              <a:t> and </a:t>
            </a:r>
            <a:r>
              <a:rPr lang="de-DE" sz="1600" dirty="0" err="1">
                <a:effectLst/>
                <a:latin typeface="URWPalladioL"/>
              </a:rPr>
              <a:t>cancer</a:t>
            </a:r>
            <a:r>
              <a:rPr lang="de-DE" sz="1600" dirty="0">
                <a:effectLst/>
                <a:latin typeface="URWPalladioL"/>
              </a:rPr>
              <a:t>. UV </a:t>
            </a:r>
            <a:r>
              <a:rPr lang="de-DE" sz="1600" dirty="0" err="1">
                <a:effectLst/>
                <a:latin typeface="URWPalladioL"/>
              </a:rPr>
              <a:t>radiation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is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divided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into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long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wave</a:t>
            </a:r>
            <a:r>
              <a:rPr lang="de-DE" sz="1600" dirty="0">
                <a:effectLst/>
                <a:latin typeface="URWPalladioL"/>
              </a:rPr>
              <a:t> UVA (320–400 </a:t>
            </a:r>
            <a:r>
              <a:rPr lang="de-DE" sz="1600" dirty="0" err="1">
                <a:effectLst/>
                <a:latin typeface="URWPalladioL"/>
              </a:rPr>
              <a:t>nm</a:t>
            </a:r>
            <a:r>
              <a:rPr lang="de-DE" sz="1600" dirty="0">
                <a:effectLst/>
                <a:latin typeface="URWPalladioL"/>
              </a:rPr>
              <a:t>), medium </a:t>
            </a:r>
            <a:r>
              <a:rPr lang="de-DE" sz="1600" dirty="0" err="1">
                <a:effectLst/>
                <a:latin typeface="URWPalladioL"/>
              </a:rPr>
              <a:t>wave</a:t>
            </a:r>
            <a:r>
              <a:rPr lang="de-DE" sz="1600" dirty="0">
                <a:effectLst/>
                <a:latin typeface="URWPalladioL"/>
              </a:rPr>
              <a:t> UVB (280–320 </a:t>
            </a:r>
            <a:r>
              <a:rPr lang="de-DE" sz="1600" dirty="0" err="1">
                <a:effectLst/>
                <a:latin typeface="URWPalladioL"/>
              </a:rPr>
              <a:t>nm</a:t>
            </a:r>
            <a:r>
              <a:rPr lang="de-DE" sz="1600" dirty="0">
                <a:effectLst/>
                <a:latin typeface="URWPalladioL"/>
              </a:rPr>
              <a:t>), and </a:t>
            </a:r>
            <a:r>
              <a:rPr lang="de-DE" sz="1600" dirty="0" err="1">
                <a:effectLst/>
                <a:latin typeface="URWPalladioL"/>
              </a:rPr>
              <a:t>shortwave</a:t>
            </a:r>
            <a:r>
              <a:rPr lang="de-DE" sz="1600" dirty="0">
                <a:effectLst/>
                <a:latin typeface="URWPalladioL"/>
              </a:rPr>
              <a:t> UVC (100–280 </a:t>
            </a:r>
            <a:r>
              <a:rPr lang="de-DE" sz="1600" dirty="0" err="1">
                <a:effectLst/>
                <a:latin typeface="URWPalladioL"/>
              </a:rPr>
              <a:t>nm</a:t>
            </a:r>
            <a:r>
              <a:rPr lang="de-DE" sz="1600" dirty="0">
                <a:effectLst/>
                <a:latin typeface="URWPalladioL"/>
              </a:rPr>
              <a:t>), </a:t>
            </a:r>
            <a:r>
              <a:rPr lang="de-DE" sz="1600" dirty="0" err="1">
                <a:effectLst/>
                <a:latin typeface="URWPalladioL"/>
              </a:rPr>
              <a:t>which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is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absorbed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by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the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ozone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layer</a:t>
            </a:r>
            <a:r>
              <a:rPr lang="de-DE" sz="1600" dirty="0">
                <a:effectLst/>
                <a:latin typeface="URWPalladioL"/>
              </a:rPr>
              <a:t>. </a:t>
            </a:r>
            <a:endParaRPr lang="de-DE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97B7928-6208-03E7-BF5E-50B18A60A882}"/>
              </a:ext>
            </a:extLst>
          </p:cNvPr>
          <p:cNvSpPr txBox="1"/>
          <p:nvPr/>
        </p:nvSpPr>
        <p:spPr>
          <a:xfrm>
            <a:off x="6015519" y="4588653"/>
            <a:ext cx="609771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de-DE" sz="1600" dirty="0">
                <a:effectLst/>
                <a:latin typeface="URWPalladioL"/>
              </a:rPr>
              <a:t>UVB </a:t>
            </a:r>
            <a:r>
              <a:rPr lang="de-DE" sz="1600" dirty="0" err="1">
                <a:effectLst/>
                <a:latin typeface="URWPalladioL"/>
              </a:rPr>
              <a:t>represents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only</a:t>
            </a:r>
            <a:r>
              <a:rPr lang="de-DE" sz="1600" dirty="0">
                <a:effectLst/>
                <a:latin typeface="URWPalladioL"/>
              </a:rPr>
              <a:t> 0.3% </a:t>
            </a:r>
            <a:r>
              <a:rPr lang="de-DE" sz="1600" dirty="0" err="1">
                <a:effectLst/>
                <a:latin typeface="URWPalladioL"/>
              </a:rPr>
              <a:t>of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the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sun’s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emission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reaching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the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ground</a:t>
            </a:r>
            <a:r>
              <a:rPr lang="de-DE" sz="1600" dirty="0">
                <a:effectLst/>
                <a:latin typeface="URWPalladioL"/>
              </a:rPr>
              <a:t>, and UVA</a:t>
            </a:r>
            <a:r>
              <a:rPr lang="uk-UA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radiation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reaches</a:t>
            </a:r>
            <a:r>
              <a:rPr lang="de-DE" sz="1600" dirty="0">
                <a:effectLst/>
                <a:latin typeface="URWPalladioL"/>
              </a:rPr>
              <a:t> Earth </a:t>
            </a:r>
            <a:r>
              <a:rPr lang="de-DE" sz="1600" dirty="0" err="1">
                <a:effectLst/>
                <a:latin typeface="URWPalladioL"/>
              </a:rPr>
              <a:t>surface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almost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entirely</a:t>
            </a:r>
            <a:r>
              <a:rPr lang="de-DE" sz="1600" dirty="0">
                <a:effectLst/>
                <a:latin typeface="URWPalladioL"/>
              </a:rPr>
              <a:t>. UV </a:t>
            </a:r>
            <a:r>
              <a:rPr lang="de-DE" sz="1600" dirty="0" err="1">
                <a:effectLst/>
                <a:latin typeface="URWPalladioL"/>
              </a:rPr>
              <a:t>penetrates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the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skin</a:t>
            </a:r>
            <a:r>
              <a:rPr lang="de-DE" sz="1600" dirty="0">
                <a:effectLst/>
                <a:latin typeface="URWPalladioL"/>
              </a:rPr>
              <a:t> in a </a:t>
            </a:r>
            <a:r>
              <a:rPr lang="de-DE" sz="1600" dirty="0" err="1">
                <a:effectLst/>
                <a:latin typeface="URWPalladioL"/>
              </a:rPr>
              <a:t>wavelength-dependent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manner</a:t>
            </a:r>
            <a:r>
              <a:rPr lang="de-DE" sz="1600" dirty="0">
                <a:effectLst/>
                <a:latin typeface="URWPalladioL"/>
              </a:rPr>
              <a:t>. UVA (</a:t>
            </a:r>
            <a:r>
              <a:rPr lang="de-DE" sz="1600" dirty="0" err="1">
                <a:effectLst/>
                <a:latin typeface="URWPalladioL"/>
              </a:rPr>
              <a:t>longer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wavelength</a:t>
            </a:r>
            <a:r>
              <a:rPr lang="de-DE" sz="1600" dirty="0">
                <a:effectLst/>
                <a:latin typeface="URWPalladioL"/>
              </a:rPr>
              <a:t>) </a:t>
            </a:r>
            <a:r>
              <a:rPr lang="de-DE" sz="1600" dirty="0" err="1">
                <a:effectLst/>
                <a:latin typeface="URWPalladioL"/>
              </a:rPr>
              <a:t>reaching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the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dermis</a:t>
            </a:r>
            <a:r>
              <a:rPr lang="de-DE" sz="1600" dirty="0">
                <a:effectLst/>
                <a:latin typeface="URWPalladioL"/>
              </a:rPr>
              <a:t> and UVB </a:t>
            </a:r>
            <a:r>
              <a:rPr lang="de-DE" sz="1600" dirty="0" err="1">
                <a:effectLst/>
                <a:latin typeface="URWPalladioL"/>
              </a:rPr>
              <a:t>is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almost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entirely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absorbed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by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the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epidermis</a:t>
            </a:r>
            <a:r>
              <a:rPr lang="de-DE" sz="1600" dirty="0">
                <a:effectLst/>
                <a:latin typeface="URWPalladioL"/>
              </a:rPr>
              <a:t> (Figure</a:t>
            </a:r>
            <a:r>
              <a:rPr lang="uk-UA" sz="1600" dirty="0">
                <a:effectLst/>
                <a:latin typeface="URWPalladioL"/>
              </a:rPr>
              <a:t> 2</a:t>
            </a:r>
            <a:r>
              <a:rPr lang="de-DE" sz="1600" dirty="0">
                <a:effectLst/>
                <a:latin typeface="URWPalladioL"/>
              </a:rPr>
              <a:t>). </a:t>
            </a:r>
            <a:endParaRPr lang="de-DE" sz="1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FDFCF4B-EE29-F5AA-CFCE-8896DCCD0002}"/>
              </a:ext>
            </a:extLst>
          </p:cNvPr>
          <p:cNvSpPr txBox="1"/>
          <p:nvPr/>
        </p:nvSpPr>
        <p:spPr>
          <a:xfrm>
            <a:off x="318317" y="1460184"/>
            <a:ext cx="547374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600" b="1" dirty="0">
                <a:latin typeface="URWPalladioL"/>
              </a:rPr>
              <a:t>I</a:t>
            </a:r>
            <a:r>
              <a:rPr lang="de-DE" sz="1600" b="1" dirty="0" err="1">
                <a:effectLst/>
                <a:latin typeface="URWPalladioL"/>
              </a:rPr>
              <a:t>ntroduction</a:t>
            </a:r>
            <a:r>
              <a:rPr lang="de-DE" sz="1600" b="1" dirty="0">
                <a:effectLst/>
                <a:latin typeface="URWPalladioL"/>
              </a:rPr>
              <a:t> </a:t>
            </a:r>
            <a:endParaRPr lang="de-DE" sz="1600" dirty="0"/>
          </a:p>
          <a:p>
            <a:pPr algn="just"/>
            <a:r>
              <a:rPr lang="de-DE" sz="1600" dirty="0">
                <a:effectLst/>
                <a:latin typeface="URWPalladioL"/>
              </a:rPr>
              <a:t>The </a:t>
            </a:r>
            <a:r>
              <a:rPr lang="de-DE" sz="1600" dirty="0" err="1">
                <a:effectLst/>
                <a:latin typeface="URWPalladioL"/>
              </a:rPr>
              <a:t>skin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is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the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body’s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largest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organ</a:t>
            </a:r>
            <a:r>
              <a:rPr lang="de-DE" sz="1600" dirty="0">
                <a:effectLst/>
                <a:latin typeface="URWPalladioL"/>
              </a:rPr>
              <a:t>, </a:t>
            </a:r>
            <a:r>
              <a:rPr lang="de-DE" sz="1600" dirty="0" err="1">
                <a:effectLst/>
                <a:latin typeface="URWPalladioL"/>
              </a:rPr>
              <a:t>representing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one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sixth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of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the</a:t>
            </a:r>
            <a:r>
              <a:rPr lang="de-DE" sz="1600" dirty="0">
                <a:effectLst/>
                <a:latin typeface="URWPalladioL"/>
              </a:rPr>
              <a:t> total </a:t>
            </a:r>
            <a:r>
              <a:rPr lang="de-DE" sz="1600" dirty="0" err="1">
                <a:effectLst/>
                <a:latin typeface="URWPalladioL"/>
              </a:rPr>
              <a:t>body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weight</a:t>
            </a:r>
            <a:r>
              <a:rPr lang="de-DE" sz="1600" dirty="0">
                <a:effectLst/>
                <a:latin typeface="URWPalladioL"/>
              </a:rPr>
              <a:t>, and </a:t>
            </a:r>
            <a:r>
              <a:rPr lang="de-DE" sz="1600" dirty="0" err="1">
                <a:effectLst/>
                <a:latin typeface="URWPalladioL"/>
              </a:rPr>
              <a:t>its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main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role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is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to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act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as</a:t>
            </a:r>
            <a:r>
              <a:rPr lang="de-DE" sz="1600" dirty="0">
                <a:effectLst/>
                <a:latin typeface="URWPalladioL"/>
              </a:rPr>
              <a:t> a </a:t>
            </a:r>
            <a:r>
              <a:rPr lang="de-DE" sz="1600" dirty="0" err="1">
                <a:effectLst/>
                <a:latin typeface="URWPalladioL"/>
              </a:rPr>
              <a:t>chemical</a:t>
            </a:r>
            <a:r>
              <a:rPr lang="de-DE" sz="1600" dirty="0">
                <a:effectLst/>
                <a:latin typeface="URWPalladioL"/>
              </a:rPr>
              <a:t> and </a:t>
            </a:r>
            <a:r>
              <a:rPr lang="de-DE" sz="1600" dirty="0" err="1">
                <a:effectLst/>
                <a:latin typeface="URWPalladioL"/>
              </a:rPr>
              <a:t>physical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barrier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to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protect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the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body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against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harmful</a:t>
            </a:r>
            <a:r>
              <a:rPr lang="de-DE" sz="1600" dirty="0">
                <a:effectLst/>
                <a:latin typeface="URWPalladioL"/>
              </a:rPr>
              <a:t> external environmental </a:t>
            </a:r>
            <a:r>
              <a:rPr lang="de-DE" sz="1600" dirty="0" err="1">
                <a:effectLst/>
                <a:latin typeface="URWPalladioL"/>
              </a:rPr>
              <a:t>agents</a:t>
            </a:r>
            <a:r>
              <a:rPr lang="de-DE" sz="1600" dirty="0">
                <a:effectLst/>
                <a:latin typeface="URWPalladioL"/>
              </a:rPr>
              <a:t> such </a:t>
            </a:r>
            <a:r>
              <a:rPr lang="de-DE" sz="1600" dirty="0" err="1">
                <a:effectLst/>
                <a:latin typeface="URWPalladioL"/>
              </a:rPr>
              <a:t>as</a:t>
            </a:r>
            <a:r>
              <a:rPr lang="de-DE" sz="1600" dirty="0">
                <a:effectLst/>
                <a:latin typeface="URWPalladioL"/>
              </a:rPr>
              <a:t> pathogen, </a:t>
            </a:r>
            <a:r>
              <a:rPr lang="de-DE" sz="1600" dirty="0" err="1">
                <a:effectLst/>
                <a:latin typeface="URWPalladioL"/>
              </a:rPr>
              <a:t>ultraviolet</a:t>
            </a:r>
            <a:r>
              <a:rPr lang="de-DE" sz="1600" dirty="0">
                <a:effectLst/>
                <a:latin typeface="URWPalladioL"/>
              </a:rPr>
              <a:t> (UV) </a:t>
            </a:r>
            <a:r>
              <a:rPr lang="de-DE" sz="1600" dirty="0" err="1">
                <a:effectLst/>
                <a:latin typeface="URWPalladioL"/>
              </a:rPr>
              <a:t>radiation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exposure</a:t>
            </a:r>
            <a:r>
              <a:rPr lang="de-DE" sz="1600" dirty="0">
                <a:effectLst/>
                <a:latin typeface="URWPalladioL"/>
              </a:rPr>
              <a:t>, </a:t>
            </a:r>
            <a:r>
              <a:rPr lang="de-DE" sz="1600" dirty="0" err="1">
                <a:effectLst/>
                <a:latin typeface="URWPalladioL"/>
              </a:rPr>
              <a:t>chemical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threats</a:t>
            </a:r>
            <a:r>
              <a:rPr lang="de-DE" sz="1600" dirty="0">
                <a:effectLst/>
                <a:latin typeface="URWPalladioL"/>
              </a:rPr>
              <a:t>, </a:t>
            </a:r>
            <a:r>
              <a:rPr lang="de-DE" sz="1600" dirty="0" err="1">
                <a:effectLst/>
                <a:latin typeface="URWPalladioL"/>
              </a:rPr>
              <a:t>temperature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changes</a:t>
            </a:r>
            <a:r>
              <a:rPr lang="de-DE" sz="1600" dirty="0">
                <a:effectLst/>
                <a:latin typeface="URWPalladioL"/>
              </a:rPr>
              <a:t> and </a:t>
            </a:r>
            <a:r>
              <a:rPr lang="de-DE" sz="1600" dirty="0" err="1">
                <a:effectLst/>
                <a:latin typeface="URWPalladioL"/>
              </a:rPr>
              <a:t>even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dehydration</a:t>
            </a:r>
            <a:r>
              <a:rPr lang="de-DE" sz="1600" dirty="0">
                <a:effectLst/>
                <a:latin typeface="URWPalladioL"/>
              </a:rPr>
              <a:t>. The </a:t>
            </a:r>
            <a:r>
              <a:rPr lang="de-DE" sz="1600" dirty="0" err="1">
                <a:effectLst/>
                <a:latin typeface="URWPalladioL"/>
              </a:rPr>
              <a:t>skin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is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composed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of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three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main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layers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with</a:t>
            </a:r>
            <a:r>
              <a:rPr lang="de-DE" sz="1600" dirty="0">
                <a:effectLst/>
                <a:latin typeface="URWPalladioL"/>
              </a:rPr>
              <a:t> different </a:t>
            </a:r>
            <a:r>
              <a:rPr lang="de-DE" sz="1600" dirty="0" err="1">
                <a:effectLst/>
                <a:latin typeface="URWPalladioL"/>
              </a:rPr>
              <a:t>underlying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structures</a:t>
            </a:r>
            <a:r>
              <a:rPr lang="de-DE" sz="1600" dirty="0">
                <a:effectLst/>
                <a:latin typeface="URWPalladioL"/>
              </a:rPr>
              <a:t>: (a) </a:t>
            </a:r>
            <a:r>
              <a:rPr lang="de-DE" sz="1600" dirty="0" err="1">
                <a:effectLst/>
                <a:latin typeface="URWPalladioL"/>
              </a:rPr>
              <a:t>the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epidermis</a:t>
            </a:r>
            <a:r>
              <a:rPr lang="de-DE" sz="1600" dirty="0">
                <a:effectLst/>
                <a:latin typeface="URWPalladioL"/>
              </a:rPr>
              <a:t>, (b) </a:t>
            </a:r>
            <a:r>
              <a:rPr lang="de-DE" sz="1600" dirty="0" err="1">
                <a:effectLst/>
                <a:latin typeface="URWPalladioL"/>
              </a:rPr>
              <a:t>the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dermis</a:t>
            </a:r>
            <a:r>
              <a:rPr lang="de-DE" sz="1600" dirty="0">
                <a:effectLst/>
                <a:latin typeface="URWPalladioL"/>
              </a:rPr>
              <a:t> and (c) </a:t>
            </a:r>
            <a:r>
              <a:rPr lang="de-DE" sz="1600" dirty="0" err="1">
                <a:effectLst/>
                <a:latin typeface="URWPalladioL"/>
              </a:rPr>
              <a:t>hypodermis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or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subcutaneous</a:t>
            </a:r>
            <a:r>
              <a:rPr lang="de-DE" sz="1600" dirty="0">
                <a:effectLst/>
                <a:latin typeface="URWPalladioL"/>
              </a:rPr>
              <a:t> </a:t>
            </a:r>
            <a:r>
              <a:rPr lang="de-DE" sz="1600" dirty="0" err="1">
                <a:effectLst/>
                <a:latin typeface="URWPalladioL"/>
              </a:rPr>
              <a:t>tissue</a:t>
            </a:r>
            <a:r>
              <a:rPr lang="de-DE" sz="1600" dirty="0">
                <a:effectLst/>
                <a:latin typeface="URWPalladioL"/>
              </a:rPr>
              <a:t> (Figure 1). 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4134387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260</Words>
  <Application>Microsoft Macintosh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URWPalladioL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2</cp:revision>
  <dcterms:created xsi:type="dcterms:W3CDTF">2023-11-13T19:50:56Z</dcterms:created>
  <dcterms:modified xsi:type="dcterms:W3CDTF">2023-11-13T20:02:12Z</dcterms:modified>
</cp:coreProperties>
</file>