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92" r:id="rId2"/>
  </p:sldMasterIdLst>
  <p:notesMasterIdLst>
    <p:notesMasterId r:id="rId4"/>
  </p:notesMasterIdLst>
  <p:sldIdLst>
    <p:sldId id="258" r:id="rId3"/>
  </p:sldIdLst>
  <p:sldSz cx="30275213" cy="21383625"/>
  <p:notesSz cx="6858000" cy="9144000"/>
  <p:defaultTextStyle>
    <a:defPPr>
      <a:defRPr lang="en-US"/>
    </a:defPPr>
    <a:lvl1pPr marL="0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1pPr>
    <a:lvl2pPr marL="1239806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2pPr>
    <a:lvl3pPr marL="2479613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3pPr>
    <a:lvl4pPr marL="3719421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4pPr>
    <a:lvl5pPr marL="4959228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5pPr>
    <a:lvl6pPr marL="6199034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6pPr>
    <a:lvl7pPr marL="7438840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7pPr>
    <a:lvl8pPr marL="8678647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8pPr>
    <a:lvl9pPr marL="9918455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274" autoAdjust="0"/>
  </p:normalViewPr>
  <p:slideViewPr>
    <p:cSldViewPr snapToGrid="0">
      <p:cViewPr varScale="1">
        <p:scale>
          <a:sx n="25" d="100"/>
          <a:sy n="25" d="100"/>
        </p:scale>
        <p:origin x="139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53900-2339-48FA-9B2F-0E53804A3993}" type="datetimeFigureOut">
              <a:rPr lang="ru-UA" smtClean="0"/>
              <a:t>02.11.2023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143000"/>
            <a:ext cx="4368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9DFAA-E393-49FF-AF77-1558155842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5403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9DFAA-E393-49FF-AF77-15581558425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64737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402" y="3506348"/>
            <a:ext cx="22706410" cy="7444669"/>
          </a:xfrm>
        </p:spPr>
        <p:txBody>
          <a:bodyPr anchor="b">
            <a:normAutofit/>
          </a:bodyPr>
          <a:lstStyle>
            <a:lvl1pPr algn="ctr">
              <a:defRPr sz="1986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11231357"/>
            <a:ext cx="22706410" cy="5162758"/>
          </a:xfrm>
        </p:spPr>
        <p:txBody>
          <a:bodyPr>
            <a:normAutofit/>
          </a:bodyPr>
          <a:lstStyle>
            <a:lvl1pPr marL="0" indent="0" algn="ctr">
              <a:buNone/>
              <a:defRPr sz="79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3721" indent="0" algn="ctr">
              <a:buNone/>
              <a:defRPr sz="9271"/>
            </a:lvl2pPr>
            <a:lvl3pPr marL="3027442" indent="0" algn="ctr">
              <a:buNone/>
              <a:defRPr sz="7947"/>
            </a:lvl3pPr>
            <a:lvl4pPr marL="4541163" indent="0" algn="ctr">
              <a:buNone/>
              <a:defRPr sz="6622"/>
            </a:lvl4pPr>
            <a:lvl5pPr marL="6054884" indent="0" algn="ctr">
              <a:buNone/>
              <a:defRPr sz="6622"/>
            </a:lvl5pPr>
            <a:lvl6pPr marL="7568605" indent="0" algn="ctr">
              <a:buNone/>
              <a:defRPr sz="6622"/>
            </a:lvl6pPr>
            <a:lvl7pPr marL="9082324" indent="0" algn="ctr">
              <a:buNone/>
              <a:defRPr sz="6622"/>
            </a:lvl7pPr>
            <a:lvl8pPr marL="10596045" indent="0" algn="ctr">
              <a:buNone/>
              <a:defRPr sz="6622"/>
            </a:lvl8pPr>
            <a:lvl9pPr marL="12109766" indent="0" algn="ctr">
              <a:buNone/>
              <a:defRPr sz="6622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67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55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2" y="1123636"/>
            <a:ext cx="6528093" cy="181216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6" y="1123629"/>
            <a:ext cx="19205838" cy="1812163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3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72782" y="2"/>
            <a:ext cx="12509550" cy="21383628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9950" y="2851153"/>
            <a:ext cx="23001504" cy="10876607"/>
          </a:xfrm>
        </p:spPr>
        <p:txBody>
          <a:bodyPr anchor="b">
            <a:normAutofit/>
          </a:bodyPr>
          <a:lstStyle>
            <a:lvl1pPr algn="r">
              <a:defRPr sz="16838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81971" y="13727759"/>
            <a:ext cx="19079486" cy="4254683"/>
          </a:xfrm>
        </p:spPr>
        <p:txBody>
          <a:bodyPr anchor="t">
            <a:normAutofit/>
          </a:bodyPr>
          <a:lstStyle>
            <a:lvl1pPr marL="0" indent="0" algn="r">
              <a:buNone/>
              <a:defRPr sz="5613">
                <a:solidFill>
                  <a:schemeClr val="tx1"/>
                </a:solidFill>
              </a:defRPr>
            </a:lvl1pPr>
            <a:lvl2pPr marL="1425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51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76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02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127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553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979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55178" y="19074195"/>
            <a:ext cx="2839040" cy="1138480"/>
          </a:xfrm>
        </p:spPr>
        <p:txBody>
          <a:bodyPr/>
          <a:lstStyle/>
          <a:p>
            <a:fld id="{0057592E-0C21-4F4D-BDD6-4B8FDF93DDFF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97954" y="19074195"/>
            <a:ext cx="11950624" cy="113848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399068" y="19074195"/>
            <a:ext cx="1362385" cy="1138480"/>
          </a:xfrm>
        </p:spPr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672782" y="11760994"/>
            <a:ext cx="1198394" cy="282147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1855411" y="12057990"/>
            <a:ext cx="204990" cy="252447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763236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783" y="1425578"/>
            <a:ext cx="25509671" cy="617749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1783" y="8315854"/>
            <a:ext cx="25509671" cy="1039190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16616" y="19045624"/>
            <a:ext cx="2839040" cy="1138480"/>
          </a:xfrm>
        </p:spPr>
        <p:txBody>
          <a:bodyPr/>
          <a:lstStyle/>
          <a:p>
            <a:fld id="{0057592E-0C21-4F4D-BDD6-4B8FDF93DDFF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1313" y="19045624"/>
            <a:ext cx="17596034" cy="113848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344926" y="19045624"/>
            <a:ext cx="1416528" cy="1138480"/>
          </a:xfrm>
        </p:spPr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848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8818" y="8315850"/>
            <a:ext cx="22182636" cy="7358832"/>
          </a:xfrm>
        </p:spPr>
        <p:txBody>
          <a:bodyPr anchor="b"/>
          <a:lstStyle>
            <a:lvl1pPr algn="r">
              <a:defRPr sz="1247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8826" y="15674684"/>
            <a:ext cx="22182626" cy="2682775"/>
          </a:xfrm>
        </p:spPr>
        <p:txBody>
          <a:bodyPr anchor="t">
            <a:normAutofit/>
          </a:bodyPr>
          <a:lstStyle>
            <a:lvl1pPr marL="0" indent="0" algn="r">
              <a:buNone/>
              <a:defRPr sz="6236">
                <a:solidFill>
                  <a:schemeClr val="tx1"/>
                </a:solidFill>
              </a:defRPr>
            </a:lvl1pPr>
            <a:lvl2pPr marL="1425595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392438" y="19070248"/>
            <a:ext cx="1369016" cy="1138480"/>
          </a:xfrm>
        </p:spPr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998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783" y="2138367"/>
            <a:ext cx="25509671" cy="546470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781" y="8315854"/>
            <a:ext cx="12382562" cy="10503713"/>
          </a:xfrm>
        </p:spPr>
        <p:txBody>
          <a:bodyPr>
            <a:normAutofit/>
          </a:bodyPr>
          <a:lstStyle>
            <a:lvl1pPr>
              <a:defRPr sz="5613"/>
            </a:lvl1pPr>
            <a:lvl2pPr>
              <a:defRPr sz="4989"/>
            </a:lvl2pPr>
            <a:lvl3pPr>
              <a:defRPr sz="4365"/>
            </a:lvl3pPr>
            <a:lvl4pPr>
              <a:defRPr sz="3742"/>
            </a:lvl4pPr>
            <a:lvl5pPr>
              <a:defRPr sz="3742"/>
            </a:lvl5pPr>
            <a:lvl6pPr>
              <a:defRPr sz="3742"/>
            </a:lvl6pPr>
            <a:lvl7pPr>
              <a:defRPr sz="3742"/>
            </a:lvl7pPr>
            <a:lvl8pPr>
              <a:defRPr sz="3742"/>
            </a:lvl8pPr>
            <a:lvl9pPr>
              <a:defRPr sz="37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78890" y="8315854"/>
            <a:ext cx="12382562" cy="10435583"/>
          </a:xfrm>
        </p:spPr>
        <p:txBody>
          <a:bodyPr>
            <a:normAutofit/>
          </a:bodyPr>
          <a:lstStyle>
            <a:lvl1pPr>
              <a:defRPr sz="5613"/>
            </a:lvl1pPr>
            <a:lvl2pPr>
              <a:defRPr sz="4989"/>
            </a:lvl2pPr>
            <a:lvl3pPr>
              <a:defRPr sz="4365"/>
            </a:lvl3pPr>
            <a:lvl4pPr>
              <a:defRPr sz="3742"/>
            </a:lvl4pPr>
            <a:lvl5pPr>
              <a:defRPr sz="3742"/>
            </a:lvl5pPr>
            <a:lvl6pPr>
              <a:defRPr sz="3742"/>
            </a:lvl6pPr>
            <a:lvl7pPr>
              <a:defRPr sz="3742"/>
            </a:lvl7pPr>
            <a:lvl8pPr>
              <a:defRPr sz="3742"/>
            </a:lvl8pPr>
            <a:lvl9pPr>
              <a:defRPr sz="37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50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1830" y="8289454"/>
            <a:ext cx="11443564" cy="1796817"/>
          </a:xfrm>
        </p:spPr>
        <p:txBody>
          <a:bodyPr anchor="b">
            <a:noAutofit/>
          </a:bodyPr>
          <a:lstStyle>
            <a:lvl1pPr marL="0" indent="0">
              <a:buNone/>
              <a:defRPr sz="8731" b="0">
                <a:solidFill>
                  <a:schemeClr val="accent1">
                    <a:lumMod val="75000"/>
                  </a:schemeClr>
                </a:solidFill>
              </a:defRPr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6805" y="10399764"/>
            <a:ext cx="12158584" cy="8310426"/>
          </a:xfrm>
        </p:spPr>
        <p:txBody>
          <a:bodyPr anchor="t">
            <a:normAutofit/>
          </a:bodyPr>
          <a:lstStyle>
            <a:lvl1pPr>
              <a:defRPr sz="5613"/>
            </a:lvl1pPr>
            <a:lvl2pPr>
              <a:defRPr sz="4989"/>
            </a:lvl2pPr>
            <a:lvl3pPr>
              <a:defRPr sz="4365"/>
            </a:lvl3pPr>
            <a:lvl4pPr>
              <a:defRPr sz="3742"/>
            </a:lvl4pPr>
            <a:lvl5pPr>
              <a:defRPr sz="3742"/>
            </a:lvl5pPr>
            <a:lvl6pPr>
              <a:defRPr sz="3742"/>
            </a:lvl6pPr>
            <a:lvl7pPr>
              <a:defRPr sz="3742"/>
            </a:lvl7pPr>
            <a:lvl8pPr>
              <a:defRPr sz="3742"/>
            </a:lvl8pPr>
            <a:lvl9pPr>
              <a:defRPr sz="37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090100" y="8315854"/>
            <a:ext cx="11481689" cy="1796817"/>
          </a:xfrm>
        </p:spPr>
        <p:txBody>
          <a:bodyPr anchor="b">
            <a:noAutofit/>
          </a:bodyPr>
          <a:lstStyle>
            <a:lvl1pPr marL="0" indent="0">
              <a:buNone/>
              <a:defRPr sz="8731" b="0">
                <a:solidFill>
                  <a:schemeClr val="accent1">
                    <a:lumMod val="75000"/>
                  </a:schemeClr>
                </a:solidFill>
              </a:defRPr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13198" y="10399764"/>
            <a:ext cx="12158584" cy="8310426"/>
          </a:xfrm>
        </p:spPr>
        <p:txBody>
          <a:bodyPr anchor="t">
            <a:normAutofit/>
          </a:bodyPr>
          <a:lstStyle>
            <a:lvl1pPr>
              <a:defRPr sz="5613"/>
            </a:lvl1pPr>
            <a:lvl2pPr>
              <a:defRPr sz="4989"/>
            </a:lvl2pPr>
            <a:lvl3pPr>
              <a:defRPr sz="4365"/>
            </a:lvl3pPr>
            <a:lvl4pPr>
              <a:defRPr sz="3742"/>
            </a:lvl4pPr>
            <a:lvl5pPr>
              <a:defRPr sz="3742"/>
            </a:lvl5pPr>
            <a:lvl6pPr>
              <a:defRPr sz="3742"/>
            </a:lvl6pPr>
            <a:lvl7pPr>
              <a:defRPr sz="3742"/>
            </a:lvl7pPr>
            <a:lvl8pPr>
              <a:defRPr sz="3742"/>
            </a:lvl8pPr>
            <a:lvl9pPr>
              <a:defRPr sz="37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355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955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297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808" y="4989513"/>
            <a:ext cx="8815484" cy="4276725"/>
          </a:xfrm>
        </p:spPr>
        <p:txBody>
          <a:bodyPr anchor="b">
            <a:normAutofit/>
          </a:bodyPr>
          <a:lstStyle>
            <a:lvl1pPr algn="ctr">
              <a:defRPr sz="7483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70101" y="2138364"/>
            <a:ext cx="15501684" cy="15918924"/>
          </a:xfrm>
        </p:spPr>
        <p:txBody>
          <a:bodyPr anchor="ctr">
            <a:normAutofit/>
          </a:bodyPr>
          <a:lstStyle>
            <a:lvl1pPr>
              <a:defRPr sz="6236"/>
            </a:lvl1pPr>
            <a:lvl2pPr>
              <a:defRPr sz="5613"/>
            </a:lvl2pPr>
            <a:lvl3pPr>
              <a:defRPr sz="4989"/>
            </a:lvl3pPr>
            <a:lvl4pPr>
              <a:defRPr sz="4365"/>
            </a:lvl4pPr>
            <a:lvl5pPr>
              <a:defRPr sz="4365"/>
            </a:lvl5pPr>
            <a:lvl6pPr>
              <a:defRPr sz="4365"/>
            </a:lvl6pPr>
            <a:lvl7pPr>
              <a:defRPr sz="4365"/>
            </a:lvl7pPr>
            <a:lvl8pPr>
              <a:defRPr sz="4365"/>
            </a:lvl8pPr>
            <a:lvl9pPr>
              <a:defRPr sz="436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6808" y="9266238"/>
            <a:ext cx="8815484" cy="5702300"/>
          </a:xfrm>
        </p:spPr>
        <p:txBody>
          <a:bodyPr>
            <a:normAutofit/>
          </a:bodyPr>
          <a:lstStyle>
            <a:lvl1pPr marL="0" indent="0" algn="ctr">
              <a:buNone/>
              <a:defRPr sz="4989"/>
            </a:lvl1pPr>
            <a:lvl2pPr marL="1425595" indent="0">
              <a:buNone/>
              <a:defRPr sz="3742"/>
            </a:lvl2pPr>
            <a:lvl3pPr marL="2851191" indent="0">
              <a:buNone/>
              <a:defRPr sz="3118"/>
            </a:lvl3pPr>
            <a:lvl4pPr marL="4276786" indent="0">
              <a:buNone/>
              <a:defRPr sz="2806"/>
            </a:lvl4pPr>
            <a:lvl5pPr marL="5702381" indent="0">
              <a:buNone/>
              <a:defRPr sz="2806"/>
            </a:lvl5pPr>
            <a:lvl6pPr marL="7127977" indent="0">
              <a:buNone/>
              <a:defRPr sz="2806"/>
            </a:lvl6pPr>
            <a:lvl7pPr marL="8553572" indent="0">
              <a:buNone/>
              <a:defRPr sz="2806"/>
            </a:lvl7pPr>
            <a:lvl8pPr marL="9979167" indent="0">
              <a:buNone/>
              <a:defRPr sz="2806"/>
            </a:lvl8pPr>
            <a:lvl9pPr marL="11404763" indent="0">
              <a:buNone/>
              <a:defRPr sz="280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699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382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863" y="5464701"/>
            <a:ext cx="13477764" cy="4276725"/>
          </a:xfrm>
        </p:spPr>
        <p:txBody>
          <a:bodyPr anchor="b">
            <a:normAutofit/>
          </a:bodyPr>
          <a:lstStyle>
            <a:lvl1pPr algn="ctr">
              <a:defRPr sz="8731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864052" y="2851150"/>
            <a:ext cx="8149446" cy="1425575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4989"/>
            </a:lvl1pPr>
            <a:lvl2pPr marL="1425595" indent="0">
              <a:buNone/>
              <a:defRPr sz="4989"/>
            </a:lvl2pPr>
            <a:lvl3pPr marL="2851191" indent="0">
              <a:buNone/>
              <a:defRPr sz="4989"/>
            </a:lvl3pPr>
            <a:lvl4pPr marL="4276786" indent="0">
              <a:buNone/>
              <a:defRPr sz="4989"/>
            </a:lvl4pPr>
            <a:lvl5pPr marL="5702381" indent="0">
              <a:buNone/>
              <a:defRPr sz="4989"/>
            </a:lvl5pPr>
            <a:lvl6pPr marL="7127977" indent="0">
              <a:buNone/>
              <a:defRPr sz="4989"/>
            </a:lvl6pPr>
            <a:lvl7pPr marL="8553572" indent="0">
              <a:buNone/>
              <a:defRPr sz="4989"/>
            </a:lvl7pPr>
            <a:lvl8pPr marL="9979167" indent="0">
              <a:buNone/>
              <a:defRPr sz="4989"/>
            </a:lvl8pPr>
            <a:lvl9pPr marL="11404763" indent="0">
              <a:buNone/>
              <a:defRPr sz="4989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2863" y="9741426"/>
            <a:ext cx="13477764" cy="5702300"/>
          </a:xfrm>
        </p:spPr>
        <p:txBody>
          <a:bodyPr>
            <a:normAutofit/>
          </a:bodyPr>
          <a:lstStyle>
            <a:lvl1pPr marL="0" indent="0" algn="ctr">
              <a:buNone/>
              <a:defRPr sz="5613"/>
            </a:lvl1pPr>
            <a:lvl2pPr marL="1425595" indent="0">
              <a:buNone/>
              <a:defRPr sz="3742"/>
            </a:lvl2pPr>
            <a:lvl3pPr marL="2851191" indent="0">
              <a:buNone/>
              <a:defRPr sz="3118"/>
            </a:lvl3pPr>
            <a:lvl4pPr marL="4276786" indent="0">
              <a:buNone/>
              <a:defRPr sz="2806"/>
            </a:lvl4pPr>
            <a:lvl5pPr marL="5702381" indent="0">
              <a:buNone/>
              <a:defRPr sz="2806"/>
            </a:lvl5pPr>
            <a:lvl6pPr marL="7127977" indent="0">
              <a:buNone/>
              <a:defRPr sz="2806"/>
            </a:lvl6pPr>
            <a:lvl7pPr marL="8553572" indent="0">
              <a:buNone/>
              <a:defRPr sz="2806"/>
            </a:lvl7pPr>
            <a:lvl8pPr marL="9979167" indent="0">
              <a:buNone/>
              <a:defRPr sz="2806"/>
            </a:lvl8pPr>
            <a:lvl9pPr marL="11404763" indent="0">
              <a:buNone/>
              <a:defRPr sz="280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291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807" y="14757336"/>
            <a:ext cx="24884977" cy="1767121"/>
          </a:xfrm>
        </p:spPr>
        <p:txBody>
          <a:bodyPr anchor="b">
            <a:normAutofit/>
          </a:bodyPr>
          <a:lstStyle>
            <a:lvl1pPr algn="ctr">
              <a:defRPr sz="7483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26497" y="2906377"/>
            <a:ext cx="20432011" cy="9868571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4989"/>
            </a:lvl1pPr>
            <a:lvl2pPr marL="1425595" indent="0">
              <a:buNone/>
              <a:defRPr sz="4989"/>
            </a:lvl2pPr>
            <a:lvl3pPr marL="2851191" indent="0">
              <a:buNone/>
              <a:defRPr sz="4989"/>
            </a:lvl3pPr>
            <a:lvl4pPr marL="4276786" indent="0">
              <a:buNone/>
              <a:defRPr sz="4989"/>
            </a:lvl4pPr>
            <a:lvl5pPr marL="5702381" indent="0">
              <a:buNone/>
              <a:defRPr sz="4989"/>
            </a:lvl5pPr>
            <a:lvl6pPr marL="7127977" indent="0">
              <a:buNone/>
              <a:defRPr sz="4989"/>
            </a:lvl6pPr>
            <a:lvl7pPr marL="8553572" indent="0">
              <a:buNone/>
              <a:defRPr sz="4989"/>
            </a:lvl7pPr>
            <a:lvl8pPr marL="9979167" indent="0">
              <a:buNone/>
              <a:defRPr sz="4989"/>
            </a:lvl8pPr>
            <a:lvl9pPr marL="11404763" indent="0">
              <a:buNone/>
              <a:defRPr sz="4989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6807" y="16524457"/>
            <a:ext cx="24884977" cy="1539421"/>
          </a:xfrm>
        </p:spPr>
        <p:txBody>
          <a:bodyPr>
            <a:normAutofit/>
          </a:bodyPr>
          <a:lstStyle>
            <a:lvl1pPr marL="0" indent="0" algn="ctr">
              <a:buNone/>
              <a:defRPr sz="4365"/>
            </a:lvl1pPr>
            <a:lvl2pPr marL="1425595" indent="0">
              <a:buNone/>
              <a:defRPr sz="3742"/>
            </a:lvl2pPr>
            <a:lvl3pPr marL="2851191" indent="0">
              <a:buNone/>
              <a:defRPr sz="3118"/>
            </a:lvl3pPr>
            <a:lvl4pPr marL="4276786" indent="0">
              <a:buNone/>
              <a:defRPr sz="2806"/>
            </a:lvl4pPr>
            <a:lvl5pPr marL="5702381" indent="0">
              <a:buNone/>
              <a:defRPr sz="2806"/>
            </a:lvl5pPr>
            <a:lvl6pPr marL="7127977" indent="0">
              <a:buNone/>
              <a:defRPr sz="2806"/>
            </a:lvl6pPr>
            <a:lvl7pPr marL="8553572" indent="0">
              <a:buNone/>
              <a:defRPr sz="2806"/>
            </a:lvl7pPr>
            <a:lvl8pPr marL="9979167" indent="0">
              <a:buNone/>
              <a:defRPr sz="2806"/>
            </a:lvl8pPr>
            <a:lvl9pPr marL="11404763" indent="0">
              <a:buNone/>
              <a:defRPr sz="280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771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810" y="2138363"/>
            <a:ext cx="24884977" cy="9503833"/>
          </a:xfrm>
        </p:spPr>
        <p:txBody>
          <a:bodyPr anchor="ctr">
            <a:normAutofit/>
          </a:bodyPr>
          <a:lstStyle>
            <a:lvl1pPr algn="ctr">
              <a:defRPr sz="9978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809" y="13542962"/>
            <a:ext cx="24884980" cy="45143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6236">
                <a:solidFill>
                  <a:schemeClr val="tx1"/>
                </a:solidFill>
              </a:defRPr>
            </a:lvl1pPr>
            <a:lvl2pPr marL="1425595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2476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209694" y="2690954"/>
            <a:ext cx="1514155" cy="1823364"/>
          </a:xfrm>
          <a:prstGeom prst="rect">
            <a:avLst/>
          </a:prstGeom>
        </p:spPr>
        <p:txBody>
          <a:bodyPr vert="horz" lIns="285115" tIns="142558" rIns="285115" bIns="14255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2494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057635" y="8791043"/>
            <a:ext cx="1514155" cy="1823364"/>
          </a:xfrm>
          <a:prstGeom prst="rect">
            <a:avLst/>
          </a:prstGeom>
        </p:spPr>
        <p:txBody>
          <a:bodyPr vert="horz" lIns="285115" tIns="142558" rIns="285115" bIns="14255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24945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52" y="2138367"/>
            <a:ext cx="23090859" cy="8553447"/>
          </a:xfrm>
        </p:spPr>
        <p:txBody>
          <a:bodyPr anchor="ctr">
            <a:normAutofit/>
          </a:bodyPr>
          <a:lstStyle>
            <a:lvl1pPr algn="ctr">
              <a:defRPr sz="9978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291656" y="10691809"/>
            <a:ext cx="21955251" cy="1187979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5613"/>
            </a:lvl1pPr>
            <a:lvl2pPr marL="1425595" indent="0">
              <a:buFontTx/>
              <a:buNone/>
              <a:defRPr/>
            </a:lvl2pPr>
            <a:lvl3pPr marL="2851191" indent="0">
              <a:buFontTx/>
              <a:buNone/>
              <a:defRPr/>
            </a:lvl3pPr>
            <a:lvl4pPr marL="4276786" indent="0">
              <a:buFontTx/>
              <a:buNone/>
              <a:defRPr/>
            </a:lvl4pPr>
            <a:lvl5pPr marL="5702381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807" y="13542962"/>
            <a:ext cx="24884977" cy="45143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6236">
                <a:solidFill>
                  <a:schemeClr val="tx1"/>
                </a:solidFill>
              </a:defRPr>
            </a:lvl1pPr>
            <a:lvl2pPr marL="1425595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387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814" y="10316339"/>
            <a:ext cx="24884970" cy="4579800"/>
          </a:xfrm>
        </p:spPr>
        <p:txBody>
          <a:bodyPr anchor="b">
            <a:normAutofit/>
          </a:bodyPr>
          <a:lstStyle>
            <a:lvl1pPr algn="r">
              <a:defRPr sz="9978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808" y="14896139"/>
            <a:ext cx="24884974" cy="2682775"/>
          </a:xfrm>
        </p:spPr>
        <p:txBody>
          <a:bodyPr anchor="t">
            <a:normAutofit/>
          </a:bodyPr>
          <a:lstStyle>
            <a:lvl1pPr marL="0" indent="0" algn="r">
              <a:buNone/>
              <a:defRPr sz="6236">
                <a:solidFill>
                  <a:schemeClr val="tx1"/>
                </a:solidFill>
              </a:defRPr>
            </a:lvl1pPr>
            <a:lvl2pPr marL="1425595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100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209694" y="2690954"/>
            <a:ext cx="1514155" cy="1823364"/>
          </a:xfrm>
          <a:prstGeom prst="rect">
            <a:avLst/>
          </a:prstGeom>
        </p:spPr>
        <p:txBody>
          <a:bodyPr vert="horz" lIns="285115" tIns="142558" rIns="285115" bIns="14255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2494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057635" y="8791043"/>
            <a:ext cx="1514155" cy="1823364"/>
          </a:xfrm>
          <a:prstGeom prst="rect">
            <a:avLst/>
          </a:prstGeom>
        </p:spPr>
        <p:txBody>
          <a:bodyPr vert="horz" lIns="285115" tIns="142558" rIns="285115" bIns="14255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24945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52" y="2138367"/>
            <a:ext cx="23090859" cy="8553447"/>
          </a:xfrm>
        </p:spPr>
        <p:txBody>
          <a:bodyPr anchor="ctr">
            <a:normAutofit/>
          </a:bodyPr>
          <a:lstStyle>
            <a:lvl1pPr algn="ctr">
              <a:defRPr sz="9978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686812" y="12117388"/>
            <a:ext cx="24884974" cy="2771951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7483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808" y="14889339"/>
            <a:ext cx="24884974" cy="3167944"/>
          </a:xfrm>
        </p:spPr>
        <p:txBody>
          <a:bodyPr anchor="t">
            <a:normAutofit/>
          </a:bodyPr>
          <a:lstStyle>
            <a:lvl1pPr marL="0" indent="0" algn="r">
              <a:buNone/>
              <a:defRPr sz="5613">
                <a:solidFill>
                  <a:schemeClr val="tx1"/>
                </a:solidFill>
              </a:defRPr>
            </a:lvl1pPr>
            <a:lvl2pPr marL="1425595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163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813" y="2138367"/>
            <a:ext cx="24884977" cy="85039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686809" y="10929408"/>
            <a:ext cx="24884980" cy="261355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8731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809" y="13542962"/>
            <a:ext cx="24884980" cy="4514321"/>
          </a:xfrm>
        </p:spPr>
        <p:txBody>
          <a:bodyPr anchor="t">
            <a:normAutofit/>
          </a:bodyPr>
          <a:lstStyle>
            <a:lvl1pPr marL="0" indent="0" algn="l">
              <a:buNone/>
              <a:defRPr sz="5613">
                <a:solidFill>
                  <a:schemeClr val="tx1"/>
                </a:solidFill>
              </a:defRPr>
            </a:lvl1pPr>
            <a:lvl2pPr marL="1425595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1175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740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4174458" y="2138362"/>
            <a:ext cx="4397332" cy="159189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6810" y="2138362"/>
            <a:ext cx="19919835" cy="15918921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563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5" y="5339435"/>
            <a:ext cx="26112372" cy="8890225"/>
          </a:xfrm>
        </p:spPr>
        <p:txBody>
          <a:bodyPr anchor="b">
            <a:normAutofit/>
          </a:bodyPr>
          <a:lstStyle>
            <a:lvl1pPr>
              <a:defRPr sz="19865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5" y="14195365"/>
            <a:ext cx="26112372" cy="4677667"/>
          </a:xfrm>
        </p:spPr>
        <p:txBody>
          <a:bodyPr anchor="t">
            <a:normAutofit/>
          </a:bodyPr>
          <a:lstStyle>
            <a:lvl1pPr marL="0" indent="0">
              <a:buNone/>
              <a:defRPr sz="79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3721" indent="0">
              <a:buNone/>
              <a:defRPr sz="5959">
                <a:solidFill>
                  <a:schemeClr val="tx1">
                    <a:tint val="75000"/>
                  </a:schemeClr>
                </a:solidFill>
              </a:defRPr>
            </a:lvl2pPr>
            <a:lvl3pPr marL="3027442" indent="0">
              <a:buNone/>
              <a:defRPr sz="5298">
                <a:solidFill>
                  <a:schemeClr val="tx1">
                    <a:tint val="75000"/>
                  </a:schemeClr>
                </a:solidFill>
              </a:defRPr>
            </a:lvl3pPr>
            <a:lvl4pPr marL="4541163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4pPr>
            <a:lvl5pPr marL="605488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5pPr>
            <a:lvl6pPr marL="7568605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6pPr>
            <a:lvl7pPr marL="908232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7pPr>
            <a:lvl8pPr marL="10596045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8pPr>
            <a:lvl9pPr marL="12109766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0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8622" y="5702302"/>
            <a:ext cx="12866966" cy="135677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7" y="5702302"/>
            <a:ext cx="12866966" cy="135677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6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8622" y="5244109"/>
            <a:ext cx="12803892" cy="2574576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7947" b="1"/>
            </a:lvl1pPr>
            <a:lvl2pPr marL="1513721" indent="0">
              <a:buNone/>
              <a:defRPr sz="6622" b="1"/>
            </a:lvl2pPr>
            <a:lvl3pPr marL="3027442" indent="0">
              <a:buNone/>
              <a:defRPr sz="5959" b="1"/>
            </a:lvl3pPr>
            <a:lvl4pPr marL="4541163" indent="0">
              <a:buNone/>
              <a:defRPr sz="5298" b="1"/>
            </a:lvl4pPr>
            <a:lvl5pPr marL="6054884" indent="0">
              <a:buNone/>
              <a:defRPr sz="5298" b="1"/>
            </a:lvl5pPr>
            <a:lvl6pPr marL="7568605" indent="0">
              <a:buNone/>
              <a:defRPr sz="5298" b="1"/>
            </a:lvl6pPr>
            <a:lvl7pPr marL="9082324" indent="0">
              <a:buNone/>
              <a:defRPr sz="5298" b="1"/>
            </a:lvl7pPr>
            <a:lvl8pPr marL="10596045" indent="0">
              <a:buNone/>
              <a:defRPr sz="5298" b="1"/>
            </a:lvl8pPr>
            <a:lvl9pPr marL="12109766" indent="0">
              <a:buNone/>
              <a:defRPr sz="529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8622" y="7818688"/>
            <a:ext cx="12803892" cy="114760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32" y="5244111"/>
            <a:ext cx="12866967" cy="257457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7947" b="1"/>
            </a:lvl1pPr>
            <a:lvl2pPr marL="1513721" indent="0">
              <a:buNone/>
              <a:defRPr sz="6622" b="1"/>
            </a:lvl2pPr>
            <a:lvl3pPr marL="3027442" indent="0">
              <a:buNone/>
              <a:defRPr sz="5959" b="1"/>
            </a:lvl3pPr>
            <a:lvl4pPr marL="4541163" indent="0">
              <a:buNone/>
              <a:defRPr sz="5298" b="1"/>
            </a:lvl4pPr>
            <a:lvl5pPr marL="6054884" indent="0">
              <a:buNone/>
              <a:defRPr sz="5298" b="1"/>
            </a:lvl5pPr>
            <a:lvl6pPr marL="7568605" indent="0">
              <a:buNone/>
              <a:defRPr sz="5298" b="1"/>
            </a:lvl6pPr>
            <a:lvl7pPr marL="9082324" indent="0">
              <a:buNone/>
              <a:defRPr sz="5298" b="1"/>
            </a:lvl7pPr>
            <a:lvl8pPr marL="10596045" indent="0">
              <a:buNone/>
              <a:defRPr sz="5298" b="1"/>
            </a:lvl8pPr>
            <a:lvl9pPr marL="12109766" indent="0">
              <a:buNone/>
              <a:defRPr sz="529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32" y="7818688"/>
            <a:ext cx="12866967" cy="114760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42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4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6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989" y="1425577"/>
            <a:ext cx="9763756" cy="4989504"/>
          </a:xfrm>
        </p:spPr>
        <p:txBody>
          <a:bodyPr anchor="b">
            <a:normAutofit/>
          </a:bodyPr>
          <a:lstStyle>
            <a:lvl1pPr>
              <a:defRPr sz="10594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6966" y="3088746"/>
            <a:ext cx="15326826" cy="15206133"/>
          </a:xfrm>
        </p:spPr>
        <p:txBody>
          <a:bodyPr/>
          <a:lstStyle>
            <a:lvl1pPr>
              <a:defRPr sz="10594"/>
            </a:lvl1pPr>
            <a:lvl2pPr>
              <a:defRPr sz="9271"/>
            </a:lvl2pPr>
            <a:lvl3pPr>
              <a:defRPr sz="7947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8989" y="6415086"/>
            <a:ext cx="9763756" cy="1187979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5298"/>
            </a:lvl1pPr>
            <a:lvl2pPr marL="1513721" indent="0">
              <a:buNone/>
              <a:defRPr sz="3973"/>
            </a:lvl2pPr>
            <a:lvl3pPr marL="3027442" indent="0">
              <a:buNone/>
              <a:defRPr sz="3312"/>
            </a:lvl3pPr>
            <a:lvl4pPr marL="4541163" indent="0">
              <a:buNone/>
              <a:defRPr sz="2980"/>
            </a:lvl4pPr>
            <a:lvl5pPr marL="6054884" indent="0">
              <a:buNone/>
              <a:defRPr sz="2980"/>
            </a:lvl5pPr>
            <a:lvl6pPr marL="7568605" indent="0">
              <a:buNone/>
              <a:defRPr sz="2980"/>
            </a:lvl6pPr>
            <a:lvl7pPr marL="9082324" indent="0">
              <a:buNone/>
              <a:defRPr sz="2980"/>
            </a:lvl7pPr>
            <a:lvl8pPr marL="10596045" indent="0">
              <a:buNone/>
              <a:defRPr sz="2980"/>
            </a:lvl8pPr>
            <a:lvl9pPr marL="12109766" indent="0">
              <a:buNone/>
              <a:defRPr sz="29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11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989" y="1425575"/>
            <a:ext cx="9763756" cy="4989512"/>
          </a:xfrm>
        </p:spPr>
        <p:txBody>
          <a:bodyPr anchor="b">
            <a:normAutofit/>
          </a:bodyPr>
          <a:lstStyle>
            <a:lvl1pPr>
              <a:defRPr sz="10594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66966" y="3088746"/>
            <a:ext cx="15326826" cy="15206133"/>
          </a:xfrm>
        </p:spPr>
        <p:txBody>
          <a:bodyPr/>
          <a:lstStyle>
            <a:lvl1pPr marL="0" indent="0">
              <a:buNone/>
              <a:defRPr sz="10594"/>
            </a:lvl1pPr>
            <a:lvl2pPr marL="1513721" indent="0">
              <a:buNone/>
              <a:defRPr sz="9271"/>
            </a:lvl2pPr>
            <a:lvl3pPr marL="3027442" indent="0">
              <a:buNone/>
              <a:defRPr sz="7947"/>
            </a:lvl3pPr>
            <a:lvl4pPr marL="4541163" indent="0">
              <a:buNone/>
              <a:defRPr sz="6622"/>
            </a:lvl4pPr>
            <a:lvl5pPr marL="6054884" indent="0">
              <a:buNone/>
              <a:defRPr sz="6622"/>
            </a:lvl5pPr>
            <a:lvl6pPr marL="7568605" indent="0">
              <a:buNone/>
              <a:defRPr sz="6622"/>
            </a:lvl6pPr>
            <a:lvl7pPr marL="9082324" indent="0">
              <a:buNone/>
              <a:defRPr sz="6622"/>
            </a:lvl7pPr>
            <a:lvl8pPr marL="10596045" indent="0">
              <a:buNone/>
              <a:defRPr sz="6622"/>
            </a:lvl8pPr>
            <a:lvl9pPr marL="12109766" indent="0">
              <a:buNone/>
              <a:defRPr sz="6622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8989" y="6415088"/>
            <a:ext cx="9763756" cy="118797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5298"/>
            </a:lvl1pPr>
            <a:lvl2pPr marL="1513721" indent="0">
              <a:buNone/>
              <a:defRPr sz="3973"/>
            </a:lvl2pPr>
            <a:lvl3pPr marL="3027442" indent="0">
              <a:buNone/>
              <a:defRPr sz="3312"/>
            </a:lvl3pPr>
            <a:lvl4pPr marL="4541163" indent="0">
              <a:buNone/>
              <a:defRPr sz="2980"/>
            </a:lvl4pPr>
            <a:lvl5pPr marL="6054884" indent="0">
              <a:buNone/>
              <a:defRPr sz="2980"/>
            </a:lvl5pPr>
            <a:lvl6pPr marL="7568605" indent="0">
              <a:buNone/>
              <a:defRPr sz="2980"/>
            </a:lvl6pPr>
            <a:lvl7pPr marL="9082324" indent="0">
              <a:buNone/>
              <a:defRPr sz="2980"/>
            </a:lvl7pPr>
            <a:lvl8pPr marL="10596045" indent="0">
              <a:buNone/>
              <a:defRPr sz="2980"/>
            </a:lvl8pPr>
            <a:lvl9pPr marL="12109766" indent="0">
              <a:buNone/>
              <a:defRPr sz="29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4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8622" y="1140461"/>
            <a:ext cx="26112372" cy="4133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8622" y="5702302"/>
            <a:ext cx="26112372" cy="13567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819460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4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057592E-0C21-4F4D-BDD6-4B8FDF93DDFF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819460"/>
            <a:ext cx="1021788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4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99070" y="19819460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37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027442" rtl="0" eaLnBrk="1" latinLnBrk="0" hangingPunct="1">
        <a:lnSpc>
          <a:spcPct val="90000"/>
        </a:lnSpc>
        <a:spcBef>
          <a:spcPct val="0"/>
        </a:spcBef>
        <a:buNone/>
        <a:defRPr sz="1456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60" indent="-756860" algn="l" defTabSz="3027442" rtl="0" eaLnBrk="1" latinLnBrk="0" hangingPunct="1">
        <a:lnSpc>
          <a:spcPct val="90000"/>
        </a:lnSpc>
        <a:spcBef>
          <a:spcPts val="3312"/>
        </a:spcBef>
        <a:buFont typeface="Wingdings 2" pitchFamily="18" charset="2"/>
        <a:buChar char="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581" indent="-756860" algn="l" defTabSz="3027442" rtl="0" eaLnBrk="1" latinLnBrk="0" hangingPunct="1">
        <a:lnSpc>
          <a:spcPct val="90000"/>
        </a:lnSpc>
        <a:spcBef>
          <a:spcPts val="1655"/>
        </a:spcBef>
        <a:buFont typeface="Wingdings 2" pitchFamily="18" charset="2"/>
        <a:buChar char=""/>
        <a:defRPr sz="7947" kern="1200">
          <a:solidFill>
            <a:schemeClr val="tx1"/>
          </a:solidFill>
          <a:latin typeface="+mn-lt"/>
          <a:ea typeface="+mn-ea"/>
          <a:cs typeface="+mn-cs"/>
        </a:defRPr>
      </a:lvl2pPr>
      <a:lvl3pPr marL="3784302" indent="-756860" algn="l" defTabSz="3027442" rtl="0" eaLnBrk="1" latinLnBrk="0" hangingPunct="1">
        <a:lnSpc>
          <a:spcPct val="90000"/>
        </a:lnSpc>
        <a:spcBef>
          <a:spcPts val="1655"/>
        </a:spcBef>
        <a:buFont typeface="Wingdings 2" pitchFamily="18" charset="2"/>
        <a:buChar char="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023" indent="-756860" algn="l" defTabSz="3027442" rtl="0" eaLnBrk="1" latinLnBrk="0" hangingPunct="1">
        <a:lnSpc>
          <a:spcPct val="90000"/>
        </a:lnSpc>
        <a:spcBef>
          <a:spcPts val="1655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4pPr>
      <a:lvl5pPr marL="6811744" indent="-756860" algn="l" defTabSz="3027442" rtl="0" eaLnBrk="1" latinLnBrk="0" hangingPunct="1">
        <a:lnSpc>
          <a:spcPct val="90000"/>
        </a:lnSpc>
        <a:spcBef>
          <a:spcPts val="1655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5pPr>
      <a:lvl6pPr marL="8325465" indent="-756860" algn="l" defTabSz="3027442" rtl="0" eaLnBrk="1" latinLnBrk="0" hangingPunct="1">
        <a:spcBef>
          <a:spcPct val="20000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6pPr>
      <a:lvl7pPr marL="9839186" indent="-756860" algn="l" defTabSz="3027442" rtl="0" eaLnBrk="1" latinLnBrk="0" hangingPunct="1">
        <a:spcBef>
          <a:spcPct val="20000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7pPr>
      <a:lvl8pPr marL="11352907" indent="-756860" algn="l" defTabSz="3027442" rtl="0" eaLnBrk="1" latinLnBrk="0" hangingPunct="1">
        <a:spcBef>
          <a:spcPct val="20000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8pPr>
      <a:lvl9pPr marL="12866628" indent="-756860" algn="l" defTabSz="3027442" rtl="0" eaLnBrk="1" latinLnBrk="0" hangingPunct="1">
        <a:spcBef>
          <a:spcPct val="20000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1pPr>
      <a:lvl2pPr marL="1513721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2pPr>
      <a:lvl3pPr marL="3027442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3pPr>
      <a:lvl4pPr marL="4541163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4pPr>
      <a:lvl5pPr marL="6054884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5pPr>
      <a:lvl6pPr marL="7568605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6pPr>
      <a:lvl7pPr marL="9082324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7pPr>
      <a:lvl8pPr marL="10596045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8pPr>
      <a:lvl9pPr marL="12109766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" y="2"/>
            <a:ext cx="7058962" cy="21383628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51783" y="1425578"/>
            <a:ext cx="25509671" cy="617749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1784" y="8315856"/>
            <a:ext cx="25509668" cy="10467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64128" y="19070248"/>
            <a:ext cx="2839040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18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57592E-0C21-4F4D-BDD6-4B8FDF93DDFF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78825" y="19070248"/>
            <a:ext cx="1759603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18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392438" y="19070248"/>
            <a:ext cx="1369016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18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55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ctr" defTabSz="1425595" rtl="0" eaLnBrk="1" latinLnBrk="0" hangingPunct="1">
        <a:spcBef>
          <a:spcPct val="0"/>
        </a:spcBef>
        <a:buNone/>
        <a:defRPr sz="12472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890997" indent="-890997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748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2316592" indent="-890997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6236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3742188" indent="-890997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561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4811384" indent="-534598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4989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6236980" indent="-534598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436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7840774" indent="-712798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436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9266370" indent="-712798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436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10691965" indent="-712798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436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12117560" indent="-712798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436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1pPr>
      <a:lvl2pPr marL="1425595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851191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3pPr>
      <a:lvl4pPr marL="4276786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5702381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127977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8553572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9979167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1404763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2.wmf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12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wmf"/><Relationship Id="rId11" Type="http://schemas.openxmlformats.org/officeDocument/2006/relationships/image" Target="../media/image10.png"/><Relationship Id="rId5" Type="http://schemas.openxmlformats.org/officeDocument/2006/relationships/image" Target="../media/image4.wm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wmf"/><Relationship Id="rId1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Box 122">
            <a:extLst>
              <a:ext uri="{FF2B5EF4-FFF2-40B4-BE49-F238E27FC236}">
                <a16:creationId xmlns:a16="http://schemas.microsoft.com/office/drawing/2014/main" id="{3EE68883-82DA-46FF-9B23-5441C1D26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290" y="99192"/>
            <a:ext cx="20669408" cy="1960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7137" tIns="342842" rIns="137137" bIns="342842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МЕТОДИ ВСТАНОВЛЕННЯ МАТЕМАТИЧНОГО ОПИСУ ФАРМАЦЕВТИЧНИХ ТЕХНОЛОГІЧНИХ ДОСЛІДЖЕННЯХ З КІЛЬКІСНИМИМ ФАКТОРАМИ</a:t>
            </a:r>
            <a:endParaRPr lang="en-US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Text Box 123">
            <a:extLst>
              <a:ext uri="{FF2B5EF4-FFF2-40B4-BE49-F238E27FC236}">
                <a16:creationId xmlns:a16="http://schemas.microsoft.com/office/drawing/2014/main" id="{6A743CFB-1E9E-4A37-B8A4-46DF96244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867" y="848492"/>
            <a:ext cx="21590516" cy="270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137" tIns="137137" rIns="137137" bIns="137137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3200" b="1">
                <a:solidFill>
                  <a:schemeClr val="accent1">
                    <a:lumMod val="50000"/>
                  </a:schemeClr>
                </a:solidFill>
              </a:rPr>
              <a:t>Ольга КУТОВА, Ріта САГАЙДАК-НІКІТЮК</a:t>
            </a:r>
          </a:p>
          <a:p>
            <a:pPr algn="ctr" eaLnBrk="1" hangingPunct="1"/>
            <a:r>
              <a:rPr lang="uk-UA" sz="3200">
                <a:solidFill>
                  <a:schemeClr val="accent1">
                    <a:lumMod val="50000"/>
                  </a:schemeClr>
                </a:solidFill>
              </a:rPr>
              <a:t>Національний </a:t>
            </a:r>
            <a:r>
              <a:rPr lang="uk-UA" sz="3200" dirty="0">
                <a:solidFill>
                  <a:schemeClr val="accent1">
                    <a:lumMod val="50000"/>
                  </a:schemeClr>
                </a:solidFill>
              </a:rPr>
              <a:t>фармацевтичний університет, Харків, Україна</a:t>
            </a:r>
          </a:p>
        </p:txBody>
      </p:sp>
      <p:sp>
        <p:nvSpPr>
          <p:cNvPr id="68" name="Text Box 194">
            <a:extLst>
              <a:ext uri="{FF2B5EF4-FFF2-40B4-BE49-F238E27FC236}">
                <a16:creationId xmlns:a16="http://schemas.microsoft.com/office/drawing/2014/main" id="{51AE9390-D805-4F15-B8FC-9BC9F1931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2529" y="3878629"/>
            <a:ext cx="10366416" cy="415493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uk-UA" sz="2800" dirty="0">
                <a:latin typeface="Calibri" pitchFamily="34" charset="0"/>
              </a:rPr>
              <a:t>Для скорочення кількості рішень і прийняття правильного рішення необхідно мати досить надійну вихідну інформацію і вводити відповідні обмеження, спираючись на апріорні дані і практичний досвід дослідника. </a:t>
            </a:r>
          </a:p>
          <a:p>
            <a:pPr algn="just" eaLnBrk="1" hangingPunct="1"/>
            <a:r>
              <a:rPr lang="uk-UA" sz="2800" dirty="0">
                <a:latin typeface="Calibri" pitchFamily="34" charset="0"/>
              </a:rPr>
              <a:t>Проведені дослідження показали, що для ідентифікації математичних моделей ефективний аналіз головних (підсумкових) ефектів взаємодії факторів, а також доцільна інтерпретація цієї взаємодії на підставі розгляду залежностей </a:t>
            </a:r>
            <a:r>
              <a:rPr lang="uk-UA" sz="2800" dirty="0" err="1">
                <a:latin typeface="Calibri" pitchFamily="34" charset="0"/>
              </a:rPr>
              <a:t>yі</a:t>
            </a:r>
            <a:r>
              <a:rPr lang="uk-UA" sz="2800" dirty="0">
                <a:latin typeface="Calibri" pitchFamily="34" charset="0"/>
              </a:rPr>
              <a:t>=f(x1)x2=</a:t>
            </a:r>
            <a:r>
              <a:rPr lang="uk-UA" sz="2800" dirty="0" err="1">
                <a:latin typeface="Calibri" pitchFamily="34" charset="0"/>
              </a:rPr>
              <a:t>min</a:t>
            </a:r>
            <a:r>
              <a:rPr lang="uk-UA" sz="2800" dirty="0">
                <a:latin typeface="Calibri" pitchFamily="34" charset="0"/>
              </a:rPr>
              <a:t>, </a:t>
            </a:r>
            <a:r>
              <a:rPr lang="uk-UA" sz="2800" dirty="0" err="1">
                <a:latin typeface="Calibri" pitchFamily="34" charset="0"/>
              </a:rPr>
              <a:t>yі</a:t>
            </a:r>
            <a:r>
              <a:rPr lang="uk-UA" sz="2800" dirty="0">
                <a:latin typeface="Calibri" pitchFamily="34" charset="0"/>
              </a:rPr>
              <a:t>=f(x1)x2=</a:t>
            </a:r>
            <a:r>
              <a:rPr lang="uk-UA" sz="2800" dirty="0" err="1">
                <a:latin typeface="Calibri" pitchFamily="34" charset="0"/>
              </a:rPr>
              <a:t>max</a:t>
            </a:r>
            <a:r>
              <a:rPr lang="uk-UA" sz="2800" dirty="0">
                <a:latin typeface="Calibri" pitchFamily="34" charset="0"/>
              </a:rPr>
              <a:t>,  </a:t>
            </a:r>
            <a:r>
              <a:rPr lang="uk-UA" sz="2800" dirty="0" err="1">
                <a:latin typeface="Calibri" pitchFamily="34" charset="0"/>
              </a:rPr>
              <a:t>yі</a:t>
            </a:r>
            <a:r>
              <a:rPr lang="uk-UA" sz="2800" dirty="0">
                <a:latin typeface="Calibri" pitchFamily="34" charset="0"/>
              </a:rPr>
              <a:t>=f(x2)x1=</a:t>
            </a:r>
            <a:r>
              <a:rPr lang="uk-UA" sz="2800" dirty="0" err="1">
                <a:latin typeface="Calibri" pitchFamily="34" charset="0"/>
              </a:rPr>
              <a:t>min</a:t>
            </a:r>
            <a:r>
              <a:rPr lang="uk-UA" sz="2800" dirty="0">
                <a:latin typeface="Calibri" pitchFamily="34" charset="0"/>
              </a:rPr>
              <a:t> та </a:t>
            </a:r>
            <a:r>
              <a:rPr lang="uk-UA" sz="2800" dirty="0" err="1">
                <a:latin typeface="Calibri" pitchFamily="34" charset="0"/>
              </a:rPr>
              <a:t>yі</a:t>
            </a:r>
            <a:r>
              <a:rPr lang="uk-UA" sz="2800" dirty="0">
                <a:latin typeface="Calibri" pitchFamily="34" charset="0"/>
              </a:rPr>
              <a:t>=f(x2)x1=</a:t>
            </a:r>
            <a:r>
              <a:rPr lang="uk-UA" sz="2800" dirty="0" err="1">
                <a:latin typeface="Calibri" pitchFamily="34" charset="0"/>
              </a:rPr>
              <a:t>max</a:t>
            </a:r>
            <a:r>
              <a:rPr lang="uk-UA" sz="2800" dirty="0">
                <a:latin typeface="Calibri" pitchFamily="34" charset="0"/>
              </a:rPr>
              <a:t>. </a:t>
            </a:r>
            <a:endParaRPr lang="ru-UA" sz="2800" dirty="0">
              <a:latin typeface="Calibri" pitchFamily="34" charset="0"/>
            </a:endParaRPr>
          </a:p>
        </p:txBody>
      </p:sp>
      <p:sp>
        <p:nvSpPr>
          <p:cNvPr id="69" name="Rectangle 32">
            <a:extLst>
              <a:ext uri="{FF2B5EF4-FFF2-40B4-BE49-F238E27FC236}">
                <a16:creationId xmlns:a16="http://schemas.microsoft.com/office/drawing/2014/main" id="{78775A09-A1F2-49EB-AD22-D11B71E242C3}"/>
              </a:ext>
            </a:extLst>
          </p:cNvPr>
          <p:cNvSpPr/>
          <p:nvPr/>
        </p:nvSpPr>
        <p:spPr>
          <a:xfrm>
            <a:off x="335280" y="3110173"/>
            <a:ext cx="9611761" cy="65447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uk-UA" sz="4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Вступ</a:t>
            </a:r>
          </a:p>
        </p:txBody>
      </p:sp>
      <p:sp>
        <p:nvSpPr>
          <p:cNvPr id="70" name="Text Box 192">
            <a:extLst>
              <a:ext uri="{FF2B5EF4-FFF2-40B4-BE49-F238E27FC236}">
                <a16:creationId xmlns:a16="http://schemas.microsoft.com/office/drawing/2014/main" id="{C4B62EBF-5332-4681-BF63-2804CB57A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13" y="11937205"/>
            <a:ext cx="9611761" cy="286227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uk-UA" sz="2800">
                <a:latin typeface="Calibri" pitchFamily="34" charset="0"/>
              </a:rPr>
              <a:t>Методи дослідження: метод найменших квадратів.</a:t>
            </a:r>
          </a:p>
          <a:p>
            <a:pPr algn="just" eaLnBrk="1" hangingPunct="1"/>
            <a:r>
              <a:rPr lang="uk-UA" sz="2800">
                <a:latin typeface="Calibri" pitchFamily="34" charset="0"/>
              </a:rPr>
              <a:t>Матеріали</a:t>
            </a:r>
            <a:r>
              <a:rPr lang="en-US" sz="2800">
                <a:latin typeface="Calibri" pitchFamily="34" charset="0"/>
              </a:rPr>
              <a:t> </a:t>
            </a:r>
            <a:r>
              <a:rPr lang="uk-UA" sz="2800">
                <a:latin typeface="Calibri" pitchFamily="34" charset="0"/>
              </a:rPr>
              <a:t>дослідження: картопляний крохмаль (кількісний фактор х1) та розчин мікрокристалічної целюлози (кількісний фактор х2). </a:t>
            </a:r>
            <a:endParaRPr lang="uk-UA" sz="2800" dirty="0">
              <a:latin typeface="Calibri" pitchFamily="34" charset="0"/>
            </a:endParaRPr>
          </a:p>
          <a:p>
            <a:pPr algn="just" eaLnBrk="1" hangingPunct="1"/>
            <a:r>
              <a:rPr lang="uk-UA" sz="2800">
                <a:latin typeface="Calibri" pitchFamily="34" charset="0"/>
              </a:rPr>
              <a:t>У процесі досліджень використовувалося комп'ютерне середовище Mathcad (MathSoft Ins., USA)</a:t>
            </a:r>
          </a:p>
        </p:txBody>
      </p:sp>
      <p:sp>
        <p:nvSpPr>
          <p:cNvPr id="71" name="Rectangle 33">
            <a:extLst>
              <a:ext uri="{FF2B5EF4-FFF2-40B4-BE49-F238E27FC236}">
                <a16:creationId xmlns:a16="http://schemas.microsoft.com/office/drawing/2014/main" id="{EEF9C951-5CC4-4D89-B2DB-879D46887ACF}"/>
              </a:ext>
            </a:extLst>
          </p:cNvPr>
          <p:cNvSpPr/>
          <p:nvPr/>
        </p:nvSpPr>
        <p:spPr>
          <a:xfrm>
            <a:off x="335113" y="10643337"/>
            <a:ext cx="9608987" cy="131672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uk-UA" sz="4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Матеріали і методи виконання дослідження</a:t>
            </a:r>
          </a:p>
        </p:txBody>
      </p:sp>
      <p:sp>
        <p:nvSpPr>
          <p:cNvPr id="74" name="Text Box 193">
            <a:extLst>
              <a:ext uri="{FF2B5EF4-FFF2-40B4-BE49-F238E27FC236}">
                <a16:creationId xmlns:a16="http://schemas.microsoft.com/office/drawing/2014/main" id="{5C20D65C-5B59-470C-B40D-FF95562C4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322" y="16070464"/>
            <a:ext cx="9670879" cy="459864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450215" algn="just" eaLnBrk="1" hangingPunct="1">
              <a:spcBef>
                <a:spcPts val="100"/>
              </a:spcBef>
              <a:spcAft>
                <a:spcPts val="0"/>
              </a:spcAft>
            </a:pPr>
            <a:r>
              <a:rPr lang="uk-UA" sz="2800">
                <a:latin typeface="Calibri" pitchFamily="34" charset="0"/>
              </a:rPr>
              <a:t>У результаті проведеної математичної обробки експериментальних даних були встановлені емпіричні залежності для опису впливу кількості картопляного крохмалю та мікрокристалічної целюлози на фармако-технологічні показники гранул у вигляді лінійних поліномів із взаємодією факторів. </a:t>
            </a:r>
            <a:endParaRPr lang="ru-UA" sz="2800">
              <a:latin typeface="Calibri" pitchFamily="34" charset="0"/>
            </a:endParaRPr>
          </a:p>
          <a:p>
            <a:pPr indent="450215" algn="just" eaLnBrk="1" hangingPunct="1">
              <a:spcBef>
                <a:spcPts val="100"/>
              </a:spcBef>
              <a:spcAft>
                <a:spcPts val="0"/>
              </a:spcAft>
            </a:pPr>
            <a:r>
              <a:rPr lang="uk-UA" sz="2800">
                <a:latin typeface="Calibri" pitchFamily="34" charset="0"/>
              </a:rPr>
              <a:t>Отримані математичні моделі зручні для аналізу впливу допоміжних речовин на цільові показники якості гранул і можуть бути ефективно використані для визначення їх оптимального складу.</a:t>
            </a:r>
            <a:endParaRPr lang="ru-UA" sz="2800">
              <a:latin typeface="Calibri" pitchFamily="34" charset="0"/>
            </a:endParaRPr>
          </a:p>
        </p:txBody>
      </p:sp>
      <p:sp>
        <p:nvSpPr>
          <p:cNvPr id="75" name="Rectangle 35">
            <a:extLst>
              <a:ext uri="{FF2B5EF4-FFF2-40B4-BE49-F238E27FC236}">
                <a16:creationId xmlns:a16="http://schemas.microsoft.com/office/drawing/2014/main" id="{8FCD4683-9727-47D2-BD5C-12B5716C6F4F}"/>
              </a:ext>
            </a:extLst>
          </p:cNvPr>
          <p:cNvSpPr/>
          <p:nvPr/>
        </p:nvSpPr>
        <p:spPr>
          <a:xfrm>
            <a:off x="318322" y="15382688"/>
            <a:ext cx="9670879" cy="66867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uk-UA" sz="4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Висновки</a:t>
            </a:r>
          </a:p>
        </p:txBody>
      </p:sp>
      <p:sp>
        <p:nvSpPr>
          <p:cNvPr id="77" name="Text Box 190">
            <a:extLst>
              <a:ext uri="{FF2B5EF4-FFF2-40B4-BE49-F238E27FC236}">
                <a16:creationId xmlns:a16="http://schemas.microsoft.com/office/drawing/2014/main" id="{966CBD5F-D43E-4D47-8201-566218C55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49" y="3764651"/>
            <a:ext cx="9606751" cy="286227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uk-UA" sz="2800">
                <a:latin typeface="Calibri" pitchFamily="34" charset="0"/>
              </a:rPr>
              <a:t>Ідентифікація математичних моделей впливу кількісних факторів на технологічні показники якості в фармацевтичних дослідженнях має важливе значення як для аналізу зазначеного впливу, так і для подальшої оптимізації параметрів технологічного режиму при виготовленні будь-якої лікарської форми.</a:t>
            </a:r>
          </a:p>
        </p:txBody>
      </p:sp>
      <p:sp>
        <p:nvSpPr>
          <p:cNvPr id="78" name="Rectangle 44">
            <a:extLst>
              <a:ext uri="{FF2B5EF4-FFF2-40B4-BE49-F238E27FC236}">
                <a16:creationId xmlns:a16="http://schemas.microsoft.com/office/drawing/2014/main" id="{20043D7E-7286-48B9-9A5E-E7868B665227}"/>
              </a:ext>
            </a:extLst>
          </p:cNvPr>
          <p:cNvSpPr/>
          <p:nvPr/>
        </p:nvSpPr>
        <p:spPr>
          <a:xfrm>
            <a:off x="10352528" y="3105780"/>
            <a:ext cx="10366415" cy="72918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uk-UA" sz="4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Результати дослідження</a:t>
            </a:r>
          </a:p>
        </p:txBody>
      </p:sp>
      <p:pic>
        <p:nvPicPr>
          <p:cNvPr id="28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09" y="198791"/>
            <a:ext cx="2472837" cy="2674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564749" y="8210100"/>
            <a:ext cx="9396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atin typeface="Calibri" pitchFamily="34" charset="0"/>
              </a:rPr>
              <a:t>Таблиця</a:t>
            </a:r>
            <a:r>
              <a:rPr lang="ru-RU" sz="2800" b="1" dirty="0">
                <a:latin typeface="Calibri" pitchFamily="34" charset="0"/>
              </a:rPr>
              <a:t> 1. </a:t>
            </a:r>
            <a:r>
              <a:rPr lang="uk-UA" sz="2800" dirty="0">
                <a:latin typeface="Calibri" pitchFamily="34" charset="0"/>
              </a:rPr>
              <a:t>Матриця планування експерименту типу </a:t>
            </a:r>
            <a:r>
              <a:rPr lang="uk-UA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uk-UA" sz="20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585521" y="7552923"/>
            <a:ext cx="96896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Таблиця</a:t>
            </a:r>
            <a:r>
              <a:rPr lang="ru-RU" sz="2800" b="1" dirty="0"/>
              <a:t> 3</a:t>
            </a:r>
            <a:r>
              <a:rPr lang="ru-RU" sz="2800" dirty="0"/>
              <a:t>. </a:t>
            </a:r>
            <a:r>
              <a:rPr lang="uk-UA" sz="2800" dirty="0">
                <a:latin typeface="Calibri" pitchFamily="34" charset="0"/>
              </a:rPr>
              <a:t>Регресійні рівняння за методом МНК та похибки розрахунку з їх використанням</a:t>
            </a:r>
            <a:endParaRPr lang="ru-RU" sz="2800" dirty="0"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162488" y="17755477"/>
            <a:ext cx="90251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/>
              <a:t>Рис. 3. </a:t>
            </a:r>
            <a:r>
              <a:rPr lang="uk-UA" altLang="ru-UA" sz="2800" dirty="0">
                <a:latin typeface="Calibri" pitchFamily="34" charset="0"/>
              </a:rPr>
              <a:t>Порівняння графічних інтерпретацій експериментальних залежностей та регресійних рівнянь yix1,x2=a0+a1x1+a2x2+a3x1x2, коефіцієнти яких визначені МНК: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y1=f</a:t>
            </a:r>
            <a:r>
              <a:rPr kumimoji="0" lang="uk-UA" altLang="ru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uk-UA" altLang="ru-UA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x1,х2</a:t>
            </a:r>
            <a:r>
              <a:rPr kumimoji="0" lang="uk-UA" altLang="ru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r>
              <a:rPr kumimoji="0" lang="uk-UA" altLang="ru-UA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uk-UA" altLang="ru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uk-UA" altLang="ru-UA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y2=f</a:t>
            </a:r>
            <a:r>
              <a:rPr kumimoji="0" lang="uk-UA" altLang="ru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uk-UA" altLang="ru-UA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x1,х2</a:t>
            </a:r>
            <a:r>
              <a:rPr kumimoji="0" lang="uk-UA" altLang="ru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r>
              <a:rPr kumimoji="0" lang="uk-UA" altLang="ru-UA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uk-UA" altLang="ru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uk-UA" altLang="ru-UA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y3=f</a:t>
            </a:r>
            <a:r>
              <a:rPr kumimoji="0" lang="uk-UA" altLang="ru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uk-UA" altLang="ru-UA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x1,х2</a:t>
            </a:r>
            <a:r>
              <a:rPr kumimoji="0" lang="uk-UA" altLang="ru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kumimoji="0" lang="uk-UA" altLang="ru-U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Text Box 192">
            <a:extLst>
              <a:ext uri="{FF2B5EF4-FFF2-40B4-BE49-F238E27FC236}">
                <a16:creationId xmlns:a16="http://schemas.microsoft.com/office/drawing/2014/main" id="{C4B62EBF-5332-4681-BF63-2804CB57A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" y="7823116"/>
            <a:ext cx="9653921" cy="243138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uk-UA" sz="2800" dirty="0">
                <a:latin typeface="Calibri" pitchFamily="34" charset="0"/>
              </a:rPr>
              <a:t>Визначення оптимального алгоритму обробки експериментальних даних з використанням мінімальної кількості дослідів за повнофакторним планом для встановлення адекватного математичного опису досліджень на технологічному етапі</a:t>
            </a:r>
          </a:p>
        </p:txBody>
      </p:sp>
      <p:sp>
        <p:nvSpPr>
          <p:cNvPr id="41" name="Rectangle 33">
            <a:extLst>
              <a:ext uri="{FF2B5EF4-FFF2-40B4-BE49-F238E27FC236}">
                <a16:creationId xmlns:a16="http://schemas.microsoft.com/office/drawing/2014/main" id="{EEF9C951-5CC4-4D89-B2DB-879D46887ACF}"/>
              </a:ext>
            </a:extLst>
          </p:cNvPr>
          <p:cNvSpPr/>
          <p:nvPr/>
        </p:nvSpPr>
        <p:spPr>
          <a:xfrm>
            <a:off x="335113" y="7020738"/>
            <a:ext cx="9653920" cy="86413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uk-UA" sz="4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Мета дослідження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072025" y="15123782"/>
            <a:ext cx="929936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Рис</a:t>
            </a:r>
            <a:r>
              <a:rPr lang="ru-RU" sz="2800" b="1"/>
              <a:t>. 1. </a:t>
            </a:r>
            <a:r>
              <a:rPr lang="uk-UA" sz="2400">
                <a:latin typeface="Calibri" pitchFamily="34" charset="0"/>
              </a:rPr>
              <a:t>Аналіз </a:t>
            </a:r>
            <a:r>
              <a:rPr lang="uk-UA" sz="2400" dirty="0">
                <a:latin typeface="Calibri" pitchFamily="34" charset="0"/>
              </a:rPr>
              <a:t>індивідуального впливу фактору х2 на цільовий показник</a:t>
            </a:r>
            <a:r>
              <a:rPr lang="uk-UA" sz="2400">
                <a:latin typeface="Calibri" pitchFamily="34" charset="0"/>
              </a:rPr>
              <a:t>: </a:t>
            </a:r>
            <a:r>
              <a:rPr lang="uk-UA" sz="1800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y1=f(x1)</a:t>
            </a:r>
            <a:r>
              <a:rPr lang="uk-UA" sz="1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x2=2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y1=f(x1)</a:t>
            </a:r>
            <a:r>
              <a:rPr lang="uk-UA" sz="1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x2=5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b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y1=f(x2)</a:t>
            </a:r>
            <a:r>
              <a:rPr lang="uk-UA" sz="1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x1=45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y1=f(x2)</a:t>
            </a:r>
            <a:r>
              <a:rPr lang="uk-UA" sz="1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x1=50</a:t>
            </a:r>
            <a:endParaRPr lang="ru-UA" sz="1800" dirty="0">
              <a:effectLst/>
              <a:latin typeface="Courier New" panose="02070309020205020404" pitchFamily="49" charset="0"/>
              <a:ea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33AB45-D593-402A-9981-3A6A87A20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33546" y="99192"/>
            <a:ext cx="2744785" cy="2922955"/>
          </a:xfrm>
          <a:prstGeom prst="rect">
            <a:avLst/>
          </a:prstGeom>
        </p:spPr>
      </p:pic>
      <p:pic>
        <p:nvPicPr>
          <p:cNvPr id="1038" name="Рисунок 40">
            <a:extLst>
              <a:ext uri="{FF2B5EF4-FFF2-40B4-BE49-F238E27FC236}">
                <a16:creationId xmlns:a16="http://schemas.microsoft.com/office/drawing/2014/main" id="{9A98221C-B22E-42DB-82E6-FAE3C9F86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39047" b="-833"/>
          <a:stretch>
            <a:fillRect/>
          </a:stretch>
        </p:blipFill>
        <p:spPr bwMode="auto">
          <a:xfrm>
            <a:off x="20947168" y="13253764"/>
            <a:ext cx="2905851" cy="343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49CB7AF-9918-4974-9F7C-2C56F98B812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lum bright="-2000"/>
          </a:blip>
          <a:srcRect t="9092" r="54485" b="-682"/>
          <a:stretch/>
        </p:blipFill>
        <p:spPr bwMode="auto">
          <a:xfrm>
            <a:off x="23795560" y="13188035"/>
            <a:ext cx="3213458" cy="3458980"/>
          </a:xfrm>
          <a:prstGeom prst="rect">
            <a:avLst/>
          </a:prstGeom>
          <a:noFill/>
          <a:ln>
            <a:gradFill>
              <a:gsLst>
                <a:gs pos="0">
                  <a:srgbClr val="4472C4">
                    <a:lumMod val="5000"/>
                    <a:lumOff val="95000"/>
                  </a:srgbClr>
                </a:gs>
                <a:gs pos="74000">
                  <a:srgbClr val="4472C4">
                    <a:lumMod val="45000"/>
                    <a:lumOff val="55000"/>
                  </a:srgbClr>
                </a:gs>
                <a:gs pos="83000">
                  <a:srgbClr val="4472C4">
                    <a:lumMod val="45000"/>
                    <a:lumOff val="55000"/>
                  </a:srgbClr>
                </a:gs>
                <a:gs pos="100000">
                  <a:srgbClr val="4472C4">
                    <a:lumMod val="30000"/>
                    <a:lumOff val="70000"/>
                  </a:srgbClr>
                </a:gs>
              </a:gsLst>
              <a:lin ang="5400000" scaled="1"/>
            </a:gra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6" name="Рисунок 87">
            <a:extLst>
              <a:ext uri="{FF2B5EF4-FFF2-40B4-BE49-F238E27FC236}">
                <a16:creationId xmlns:a16="http://schemas.microsoft.com/office/drawing/2014/main" id="{118DF3C1-EE5F-4A30-9247-3A885CC3F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3940" r="32690"/>
          <a:stretch>
            <a:fillRect/>
          </a:stretch>
        </p:blipFill>
        <p:spPr bwMode="auto">
          <a:xfrm>
            <a:off x="26917177" y="13340097"/>
            <a:ext cx="3022923" cy="305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16">
            <a:extLst>
              <a:ext uri="{FF2B5EF4-FFF2-40B4-BE49-F238E27FC236}">
                <a16:creationId xmlns:a16="http://schemas.microsoft.com/office/drawing/2014/main" id="{2AF39490-B369-4DB8-B373-13FC91786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5454" y="14535594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5C999587-F574-46C3-85F5-9CF65ADE1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5454" y="16348519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UA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endParaRPr kumimoji="0" lang="ru-RU" altLang="ru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6A3715BA-D711-45B8-8D84-5B7025637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9549" y="16194533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UA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endParaRPr kumimoji="0" lang="ru-RU" altLang="ru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623515A-0F81-4CEB-B8B6-F14EEAFF078E}"/>
              </a:ext>
            </a:extLst>
          </p:cNvPr>
          <p:cNvSpPr txBox="1"/>
          <p:nvPr/>
        </p:nvSpPr>
        <p:spPr>
          <a:xfrm>
            <a:off x="22566178" y="17031969"/>
            <a:ext cx="62177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UA" sz="16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a) </a:t>
            </a:r>
            <a:r>
              <a:rPr kumimoji="0" lang="uk-UA" altLang="ru-UA" sz="16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r>
              <a:rPr kumimoji="0" lang="en-US" altLang="ru-UA" sz="16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uk-UA" altLang="ru-UA" sz="16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kumimoji="0" lang="en-US" altLang="ru-UA" sz="16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</a:t>
            </a:r>
            <a:endParaRPr kumimoji="0" lang="en-US" altLang="ru-UA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2" name="Таблица 41">
            <a:extLst>
              <a:ext uri="{FF2B5EF4-FFF2-40B4-BE49-F238E27FC236}">
                <a16:creationId xmlns:a16="http://schemas.microsoft.com/office/drawing/2014/main" id="{077EFFBD-0BE8-45D9-9CB4-5120964713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397091"/>
              </p:ext>
            </p:extLst>
          </p:nvPr>
        </p:nvGraphicFramePr>
        <p:xfrm>
          <a:off x="10352528" y="8841093"/>
          <a:ext cx="10366417" cy="21206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{17292A2E-F333-43FB-9621-5CBBE7FDCDCB}</a:tableStyleId>
              </a:tblPr>
              <a:tblGrid>
                <a:gridCol w="1921445">
                  <a:extLst>
                    <a:ext uri="{9D8B030D-6E8A-4147-A177-3AD203B41FA5}">
                      <a16:colId xmlns:a16="http://schemas.microsoft.com/office/drawing/2014/main" val="4032057070"/>
                    </a:ext>
                  </a:extLst>
                </a:gridCol>
                <a:gridCol w="1343518">
                  <a:extLst>
                    <a:ext uri="{9D8B030D-6E8A-4147-A177-3AD203B41FA5}">
                      <a16:colId xmlns:a16="http://schemas.microsoft.com/office/drawing/2014/main" val="1363105811"/>
                    </a:ext>
                  </a:extLst>
                </a:gridCol>
                <a:gridCol w="1343518">
                  <a:extLst>
                    <a:ext uri="{9D8B030D-6E8A-4147-A177-3AD203B41FA5}">
                      <a16:colId xmlns:a16="http://schemas.microsoft.com/office/drawing/2014/main" val="214546498"/>
                    </a:ext>
                  </a:extLst>
                </a:gridCol>
                <a:gridCol w="1343518">
                  <a:extLst>
                    <a:ext uri="{9D8B030D-6E8A-4147-A177-3AD203B41FA5}">
                      <a16:colId xmlns:a16="http://schemas.microsoft.com/office/drawing/2014/main" val="1302124407"/>
                    </a:ext>
                  </a:extLst>
                </a:gridCol>
                <a:gridCol w="1535450">
                  <a:extLst>
                    <a:ext uri="{9D8B030D-6E8A-4147-A177-3AD203B41FA5}">
                      <a16:colId xmlns:a16="http://schemas.microsoft.com/office/drawing/2014/main" val="3516754460"/>
                    </a:ext>
                  </a:extLst>
                </a:gridCol>
                <a:gridCol w="1343518">
                  <a:extLst>
                    <a:ext uri="{9D8B030D-6E8A-4147-A177-3AD203B41FA5}">
                      <a16:colId xmlns:a16="http://schemas.microsoft.com/office/drawing/2014/main" val="2123626365"/>
                    </a:ext>
                  </a:extLst>
                </a:gridCol>
                <a:gridCol w="1535450">
                  <a:extLst>
                    <a:ext uri="{9D8B030D-6E8A-4147-A177-3AD203B41FA5}">
                      <a16:colId xmlns:a16="http://schemas.microsoft.com/office/drawing/2014/main" val="612485157"/>
                    </a:ext>
                  </a:extLst>
                </a:gridCol>
              </a:tblGrid>
              <a:tr h="657650">
                <a:tc>
                  <a:txBody>
                    <a:bodyPr/>
                    <a:lstStyle/>
                    <a:p>
                      <a:pPr marL="30480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№ досліду</a:t>
                      </a:r>
                      <a:endParaRPr lang="ru-UA" sz="24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x1</a:t>
                      </a:r>
                      <a:endParaRPr lang="ru-UA" sz="24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x2</a:t>
                      </a:r>
                      <a:endParaRPr lang="ru-UA" sz="24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y1</a:t>
                      </a:r>
                      <a:endParaRPr lang="ru-UA" sz="24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y2</a:t>
                      </a:r>
                      <a:endParaRPr lang="ru-UA" sz="24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y3</a:t>
                      </a:r>
                      <a:endParaRPr lang="ru-UA" sz="24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y4</a:t>
                      </a:r>
                      <a:endParaRPr lang="ru-UA" sz="24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852392"/>
                  </a:ext>
                </a:extLst>
              </a:tr>
              <a:tr h="328825">
                <a:tc>
                  <a:txBody>
                    <a:bodyPr/>
                    <a:lstStyle/>
                    <a:p>
                      <a:pPr marL="30480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1</a:t>
                      </a:r>
                      <a:endParaRPr lang="ru-UA" sz="24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– (45)</a:t>
                      </a:r>
                      <a:endParaRPr lang="ru-UA" sz="24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– (2)</a:t>
                      </a:r>
                      <a:endParaRPr lang="ru-UA" sz="24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27</a:t>
                      </a:r>
                      <a:endParaRPr lang="ru-UA" sz="24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0,6</a:t>
                      </a:r>
                      <a:endParaRPr lang="ru-UA" sz="24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4</a:t>
                      </a:r>
                      <a:endParaRPr lang="ru-UA" sz="24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89</a:t>
                      </a:r>
                      <a:endParaRPr lang="ru-UA" sz="24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4541353"/>
                  </a:ext>
                </a:extLst>
              </a:tr>
              <a:tr h="328825">
                <a:tc>
                  <a:txBody>
                    <a:bodyPr/>
                    <a:lstStyle/>
                    <a:p>
                      <a:pPr marL="30480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2</a:t>
                      </a:r>
                      <a:endParaRPr lang="ru-UA" sz="24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+ (50)</a:t>
                      </a:r>
                      <a:endParaRPr lang="ru-UA" sz="24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– (2)</a:t>
                      </a:r>
                      <a:endParaRPr lang="ru-UA" sz="24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28</a:t>
                      </a:r>
                      <a:endParaRPr lang="ru-UA" sz="24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0,54</a:t>
                      </a:r>
                      <a:endParaRPr lang="ru-UA" sz="24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3</a:t>
                      </a:r>
                      <a:endParaRPr lang="ru-UA" sz="24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91</a:t>
                      </a:r>
                      <a:endParaRPr lang="ru-UA" sz="24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304629"/>
                  </a:ext>
                </a:extLst>
              </a:tr>
              <a:tr h="328825">
                <a:tc>
                  <a:txBody>
                    <a:bodyPr/>
                    <a:lstStyle/>
                    <a:p>
                      <a:pPr marL="30480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3</a:t>
                      </a:r>
                      <a:endParaRPr lang="ru-UA" sz="24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– (45)</a:t>
                      </a:r>
                      <a:endParaRPr lang="ru-UA" sz="24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+ (5)</a:t>
                      </a:r>
                      <a:endParaRPr lang="ru-UA" sz="24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25</a:t>
                      </a:r>
                      <a:endParaRPr lang="ru-UA" sz="24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0,62</a:t>
                      </a:r>
                      <a:endParaRPr lang="ru-UA" sz="24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3</a:t>
                      </a:r>
                      <a:endParaRPr lang="ru-UA" sz="24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99,8</a:t>
                      </a:r>
                      <a:endParaRPr lang="ru-UA" sz="24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1231618"/>
                  </a:ext>
                </a:extLst>
              </a:tr>
              <a:tr h="328825">
                <a:tc>
                  <a:txBody>
                    <a:bodyPr/>
                    <a:lstStyle/>
                    <a:p>
                      <a:pPr marL="30480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4</a:t>
                      </a:r>
                      <a:endParaRPr lang="ru-UA" sz="24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+ (50)</a:t>
                      </a:r>
                      <a:endParaRPr lang="ru-UA" sz="24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+ (5)</a:t>
                      </a:r>
                      <a:endParaRPr lang="ru-UA" sz="24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24</a:t>
                      </a:r>
                      <a:endParaRPr lang="ru-UA" sz="24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0,48</a:t>
                      </a:r>
                      <a:endParaRPr lang="ru-UA" sz="24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7</a:t>
                      </a:r>
                      <a:endParaRPr lang="ru-UA" sz="240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99</a:t>
                      </a:r>
                      <a:endParaRPr lang="ru-UA" sz="2400" dirty="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3270856"/>
                  </a:ext>
                </a:extLst>
              </a:tr>
            </a:tbl>
          </a:graphicData>
        </a:graphic>
      </p:graphicFrame>
      <p:pic>
        <p:nvPicPr>
          <p:cNvPr id="1055" name="Рисунок 21">
            <a:extLst>
              <a:ext uri="{FF2B5EF4-FFF2-40B4-BE49-F238E27FC236}">
                <a16:creationId xmlns:a16="http://schemas.microsoft.com/office/drawing/2014/main" id="{67969788-9818-49A7-96E2-F19EB4B51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705" y="11312002"/>
            <a:ext cx="4916057" cy="345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Рисунок 222">
            <a:extLst>
              <a:ext uri="{FF2B5EF4-FFF2-40B4-BE49-F238E27FC236}">
                <a16:creationId xmlns:a16="http://schemas.microsoft.com/office/drawing/2014/main" id="{7DEF28B6-8F35-4A21-9DB8-9FDF2590C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947" y="11261270"/>
            <a:ext cx="4738996" cy="350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B7FA06E4-0532-45C3-9B93-A3733701D02A}"/>
              </a:ext>
            </a:extLst>
          </p:cNvPr>
          <p:cNvSpPr txBox="1"/>
          <p:nvPr/>
        </p:nvSpPr>
        <p:spPr>
          <a:xfrm>
            <a:off x="13211886" y="14853149"/>
            <a:ext cx="5931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UA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ru-RU" altLang="ru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                                                                                 </a:t>
            </a:r>
            <a:r>
              <a:rPr kumimoji="0" lang="en-US" altLang="ru-UA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ru-RU" altLang="ru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ru-RU" altLang="ru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0" name="Таблица 49">
                <a:extLst>
                  <a:ext uri="{FF2B5EF4-FFF2-40B4-BE49-F238E27FC236}">
                    <a16:creationId xmlns:a16="http://schemas.microsoft.com/office/drawing/2014/main" id="{454828FB-2A41-484C-81CA-3D01383A4D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3170645"/>
                  </p:ext>
                </p:extLst>
              </p:nvPr>
            </p:nvGraphicFramePr>
            <p:xfrm>
              <a:off x="20947168" y="8604639"/>
              <a:ext cx="9248935" cy="3860103"/>
            </p:xfrm>
            <a:graphic>
              <a:graphicData uri="http://schemas.openxmlformats.org/drawingml/2006/table">
                <a:tbl>
                  <a:tblPr firstRow="1" firstCol="1" bandRow="1" bandCol="1">
                    <a:tableStyleId>{17292A2E-F333-43FB-9621-5CBBE7FDCDCB}</a:tableStyleId>
                  </a:tblPr>
                  <a:tblGrid>
                    <a:gridCol w="7499803">
                      <a:extLst>
                        <a:ext uri="{9D8B030D-6E8A-4147-A177-3AD203B41FA5}">
                          <a16:colId xmlns:a16="http://schemas.microsoft.com/office/drawing/2014/main" val="2582141561"/>
                        </a:ext>
                      </a:extLst>
                    </a:gridCol>
                    <a:gridCol w="1749132">
                      <a:extLst>
                        <a:ext uri="{9D8B030D-6E8A-4147-A177-3AD203B41FA5}">
                          <a16:colId xmlns:a16="http://schemas.microsoft.com/office/drawing/2014/main" val="137884002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304800"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uk-UA" sz="2400">
                              <a:effectLst/>
                              <a:latin typeface="+mn-lt"/>
                              <a:cs typeface="Arial" panose="020B0604020202020204" pitchFamily="34" charset="0"/>
                            </a:rPr>
                            <a:t>Рівняння регресії</a:t>
                          </a:r>
                          <a:endParaRPr lang="ru-UA" sz="240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04800"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uk-UA" sz="2400">
                              <a:effectLst/>
                              <a:latin typeface="+mn-lt"/>
                              <a:cs typeface="Arial" panose="020B0604020202020204" pitchFamily="34" charset="0"/>
                            </a:rPr>
                            <a:t>Похибка, %</a:t>
                          </a:r>
                          <a:endParaRPr lang="ru-UA" sz="240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480581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304800" algn="just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2400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  <m:r>
                                  <a:rPr lang="uk-UA" sz="2400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ru-UA" sz="2400" i="1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uk-UA" sz="2400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  <m:r>
                                      <a:rPr lang="uk-UA" sz="2400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1,</m:t>
                                    </m:r>
                                    <m:r>
                                      <a:rPr lang="uk-UA" sz="2400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  <m:r>
                                      <a:rPr lang="uk-UA" sz="2400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</m:d>
                                <m:r>
                                  <a:rPr lang="uk-UA" sz="2400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=0,647−0,001333</m:t>
                                </m:r>
                                <m:r>
                                  <a:rPr lang="uk-UA" sz="2400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uk-UA" sz="2400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1+0,247</m:t>
                                </m:r>
                                <m:r>
                                  <a:rPr lang="uk-UA" sz="2400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uk-UA" sz="2400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2−0,005333</m:t>
                                </m:r>
                                <m:r>
                                  <a:rPr lang="uk-UA" sz="2400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uk-UA" sz="2400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  <m:r>
                                  <a:rPr lang="uk-UA" sz="2400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uk-UA" sz="2400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ru-UA" sz="24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04800"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uk-UA"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0,3</a:t>
                          </a:r>
                          <a:endParaRPr lang="ru-UA" sz="24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760659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304800" algn="just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2400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  <m:r>
                                  <a:rPr lang="uk-UA" sz="2400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  <m:d>
                                  <m:dPr>
                                    <m:ctrlPr>
                                      <a:rPr lang="ru-UA" sz="2400" i="1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uk-UA" sz="2400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  <m:r>
                                      <a:rPr lang="uk-UA" sz="2400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1,</m:t>
                                    </m:r>
                                    <m:r>
                                      <a:rPr lang="uk-UA" sz="2400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  <m:r>
                                      <a:rPr lang="uk-UA" sz="2400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</m:d>
                                <m:r>
                                  <a:rPr lang="uk-UA" sz="2400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=43,667−0,867</m:t>
                                </m:r>
                                <m:r>
                                  <a:rPr lang="uk-UA" sz="2400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uk-UA" sz="2400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1−15,333</m:t>
                                </m:r>
                                <m:r>
                                  <a:rPr lang="uk-UA" sz="2400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uk-UA" sz="2400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2+0,333</m:t>
                                </m:r>
                                <m:r>
                                  <a:rPr lang="uk-UA" sz="2400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uk-UA" sz="2400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  <m:r>
                                  <a:rPr lang="uk-UA" sz="2400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uk-UA" sz="2400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ru-UA" sz="24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04800"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uk-UA"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0,12</a:t>
                          </a:r>
                          <a:endParaRPr lang="ru-UA" sz="24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261098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2400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  <m:r>
                                  <a:rPr lang="uk-UA" sz="2400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</m:t>
                                </m:r>
                                <m:d>
                                  <m:dPr>
                                    <m:ctrlPr>
                                      <a:rPr lang="ru-UA" sz="2400" i="1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uk-UA" sz="2400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  <m:r>
                                      <a:rPr lang="uk-UA" sz="2400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1,</m:t>
                                    </m:r>
                                    <m:r>
                                      <a:rPr lang="uk-UA" sz="2400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  <m:r>
                                      <a:rPr lang="uk-UA" sz="2400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</m:d>
                                <m:r>
                                  <a:rPr lang="uk-UA" sz="2400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=47+0,773</m:t>
                                </m:r>
                                <m:r>
                                  <a:rPr lang="uk-UA" sz="2400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uk-UA" sz="2400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1+12</m:t>
                                </m:r>
                                <m:r>
                                  <a:rPr lang="uk-UA" sz="2400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uk-UA" sz="2400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2−0,187</m:t>
                                </m:r>
                                <m:r>
                                  <a:rPr lang="uk-UA" sz="2400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uk-UA" sz="2400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  <m:r>
                                  <a:rPr lang="uk-UA" sz="2400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uk-UA" sz="2400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ru-UA" sz="24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04800"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uk-UA" sz="24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0,074</a:t>
                          </a:r>
                          <a:endParaRPr lang="ru-UA" sz="24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344623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0" name="Таблица 49">
                <a:extLst>
                  <a:ext uri="{FF2B5EF4-FFF2-40B4-BE49-F238E27FC236}">
                    <a16:creationId xmlns:a16="http://schemas.microsoft.com/office/drawing/2014/main" id="{454828FB-2A41-484C-81CA-3D01383A4D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3170645"/>
                  </p:ext>
                </p:extLst>
              </p:nvPr>
            </p:nvGraphicFramePr>
            <p:xfrm>
              <a:off x="20947168" y="8604639"/>
              <a:ext cx="9248935" cy="3860103"/>
            </p:xfrm>
            <a:graphic>
              <a:graphicData uri="http://schemas.openxmlformats.org/drawingml/2006/table">
                <a:tbl>
                  <a:tblPr firstRow="1" firstCol="1" bandRow="1" bandCol="1">
                    <a:tableStyleId>{17292A2E-F333-43FB-9621-5CBBE7FDCDCB}</a:tableStyleId>
                  </a:tblPr>
                  <a:tblGrid>
                    <a:gridCol w="7499803">
                      <a:extLst>
                        <a:ext uri="{9D8B030D-6E8A-4147-A177-3AD203B41FA5}">
                          <a16:colId xmlns:a16="http://schemas.microsoft.com/office/drawing/2014/main" val="2582141561"/>
                        </a:ext>
                      </a:extLst>
                    </a:gridCol>
                    <a:gridCol w="1749132">
                      <a:extLst>
                        <a:ext uri="{9D8B030D-6E8A-4147-A177-3AD203B41FA5}">
                          <a16:colId xmlns:a16="http://schemas.microsoft.com/office/drawing/2014/main" val="1378840027"/>
                        </a:ext>
                      </a:extLst>
                    </a:gridCol>
                  </a:tblGrid>
                  <a:tr h="1040575">
                    <a:tc>
                      <a:txBody>
                        <a:bodyPr/>
                        <a:lstStyle/>
                        <a:p>
                          <a:pPr marL="304800"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uk-UA" sz="2400">
                              <a:effectLst/>
                              <a:latin typeface="+mn-lt"/>
                              <a:cs typeface="Arial" panose="020B0604020202020204" pitchFamily="34" charset="0"/>
                            </a:rPr>
                            <a:t>Рівняння регресії</a:t>
                          </a:r>
                          <a:endParaRPr lang="ru-UA" sz="240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04800"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uk-UA" sz="2400">
                              <a:effectLst/>
                              <a:latin typeface="+mn-lt"/>
                              <a:cs typeface="Arial" panose="020B0604020202020204" pitchFamily="34" charset="0"/>
                            </a:rPr>
                            <a:t>Похибка, %</a:t>
                          </a:r>
                          <a:endParaRPr lang="ru-UA" sz="240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4805815"/>
                      </a:ext>
                    </a:extLst>
                  </a:tr>
                  <a:tr h="1084644">
                    <a:tc>
                      <a:txBody>
                        <a:bodyPr/>
                        <a:lstStyle/>
                        <a:p>
                          <a:endParaRPr lang="ru-UA"/>
                        </a:p>
                      </a:txBody>
                      <a:tcPr marL="68580" marR="68580" marT="0" marB="0">
                        <a:blipFill>
                          <a:blip r:embed="rId10"/>
                          <a:stretch>
                            <a:fillRect l="-162" t="-97191" r="-23396" b="-1629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304800"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uk-UA"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0,3</a:t>
                          </a:r>
                          <a:endParaRPr lang="ru-UA" sz="24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7606599"/>
                      </a:ext>
                    </a:extLst>
                  </a:tr>
                  <a:tr h="1084644">
                    <a:tc>
                      <a:txBody>
                        <a:bodyPr/>
                        <a:lstStyle/>
                        <a:p>
                          <a:endParaRPr lang="ru-UA"/>
                        </a:p>
                      </a:txBody>
                      <a:tcPr marL="68580" marR="68580" marT="0" marB="0">
                        <a:blipFill>
                          <a:blip r:embed="rId10"/>
                          <a:stretch>
                            <a:fillRect l="-162" t="-197191" r="-23396" b="-629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304800"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uk-UA"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0,12</a:t>
                          </a:r>
                          <a:endParaRPr lang="ru-UA" sz="24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2610989"/>
                      </a:ext>
                    </a:extLst>
                  </a:tr>
                  <a:tr h="650240">
                    <a:tc>
                      <a:txBody>
                        <a:bodyPr/>
                        <a:lstStyle/>
                        <a:p>
                          <a:endParaRPr lang="ru-UA"/>
                        </a:p>
                      </a:txBody>
                      <a:tcPr marL="68580" marR="68580" marT="0" marB="0">
                        <a:blipFill>
                          <a:blip r:embed="rId10"/>
                          <a:stretch>
                            <a:fillRect l="-162" t="-494393" r="-23396" b="-46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304800"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uk-UA" sz="24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0,074</a:t>
                          </a:r>
                          <a:endParaRPr lang="ru-UA" sz="24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34462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1" name="Таблица 50">
                <a:extLst>
                  <a:ext uri="{FF2B5EF4-FFF2-40B4-BE49-F238E27FC236}">
                    <a16:creationId xmlns:a16="http://schemas.microsoft.com/office/drawing/2014/main" id="{D1EDB9E5-1F3D-40E5-817A-03372A8D6B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5538457"/>
                  </p:ext>
                </p:extLst>
              </p:nvPr>
            </p:nvGraphicFramePr>
            <p:xfrm>
              <a:off x="20853530" y="4389024"/>
              <a:ext cx="9334118" cy="2649213"/>
            </p:xfrm>
            <a:graphic>
              <a:graphicData uri="http://schemas.openxmlformats.org/drawingml/2006/table">
                <a:tbl>
                  <a:tblPr firstRow="1" firstCol="1" bandRow="1" bandCol="1">
                    <a:tableStyleId>{17292A2E-F333-43FB-9621-5CBBE7FDCDCB}</a:tableStyleId>
                  </a:tblPr>
                  <a:tblGrid>
                    <a:gridCol w="7708750">
                      <a:extLst>
                        <a:ext uri="{9D8B030D-6E8A-4147-A177-3AD203B41FA5}">
                          <a16:colId xmlns:a16="http://schemas.microsoft.com/office/drawing/2014/main" val="2349816841"/>
                        </a:ext>
                      </a:extLst>
                    </a:gridCol>
                    <a:gridCol w="1625368">
                      <a:extLst>
                        <a:ext uri="{9D8B030D-6E8A-4147-A177-3AD203B41FA5}">
                          <a16:colId xmlns:a16="http://schemas.microsoft.com/office/drawing/2014/main" val="2353979708"/>
                        </a:ext>
                      </a:extLst>
                    </a:gridCol>
                  </a:tblGrid>
                  <a:tr h="180598">
                    <a:tc>
                      <a:txBody>
                        <a:bodyPr/>
                        <a:lstStyle/>
                        <a:p>
                          <a:pPr marL="304800"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effectLst/>
                            </a:rPr>
                            <a:t>Середньогеометрична функція</a:t>
                          </a:r>
                          <a:endParaRPr lang="ru-UA" sz="1800">
                            <a:effectLst/>
                            <a:latin typeface="Courier New" panose="02070309020205020404" pitchFamily="49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04800"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effectLst/>
                            </a:rPr>
                            <a:t>Похибка, %</a:t>
                          </a:r>
                          <a:endParaRPr lang="ru-UA" sz="1800">
                            <a:effectLst/>
                            <a:latin typeface="Courier New" panose="02070309020205020404" pitchFamily="49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5276"/>
                      </a:ext>
                    </a:extLst>
                  </a:tr>
                  <a:tr h="180598">
                    <a:tc>
                      <a:txBody>
                        <a:bodyPr/>
                        <a:lstStyle/>
                        <a:p>
                          <a:pPr marL="304800" algn="just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1800"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uk-UA" sz="180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ru-UA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uk-UA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uk-UA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uk-UA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uk-UA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r>
                                  <a:rPr lang="uk-UA" sz="1800">
                                    <a:effectLst/>
                                    <a:latin typeface="Cambria Math" panose="02040503050406030204" pitchFamily="18" charset="0"/>
                                  </a:rPr>
                                  <m:t>=1,5657−0,02</m:t>
                                </m:r>
                                <m:r>
                                  <a:rPr lang="uk-UA" sz="18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uk-UA" sz="1800">
                                    <a:effectLst/>
                                    <a:latin typeface="Cambria Math" panose="02040503050406030204" pitchFamily="18" charset="0"/>
                                  </a:rPr>
                                  <m:t>1−0,017859</m:t>
                                </m:r>
                                <m:r>
                                  <a:rPr lang="uk-UA" sz="18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uk-UA" sz="1800">
                                    <a:effectLst/>
                                    <a:latin typeface="Cambria Math" panose="02040503050406030204" pitchFamily="18" charset="0"/>
                                  </a:rPr>
                                  <m:t>2−0,00023651</m:t>
                                </m:r>
                                <m:r>
                                  <a:rPr lang="uk-UA" sz="18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uk-UA" sz="180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ru-UA" sz="1800">
                            <a:effectLst/>
                            <a:latin typeface="Courier New" panose="02070309020205020404" pitchFamily="49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304800"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effectLst/>
                            </a:rPr>
                            <a:t>3,6</a:t>
                          </a:r>
                          <a:endParaRPr lang="ru-UA" sz="1800">
                            <a:effectLst/>
                            <a:latin typeface="Courier New" panose="02070309020205020404" pitchFamily="49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40061382"/>
                      </a:ext>
                    </a:extLst>
                  </a:tr>
                  <a:tr h="819326">
                    <a:tc>
                      <a:txBody>
                        <a:bodyPr/>
                        <a:lstStyle/>
                        <a:p>
                          <a:pPr marL="304800" algn="just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1800"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uk-UA" sz="1800"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d>
                                  <m:dPr>
                                    <m:ctrlPr>
                                      <a:rPr lang="ru-UA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uk-UA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uk-UA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uk-UA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uk-UA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r>
                                  <a:rPr lang="uk-UA" sz="1800">
                                    <a:effectLst/>
                                    <a:latin typeface="Cambria Math" panose="02040503050406030204" pitchFamily="18" charset="0"/>
                                  </a:rPr>
                                  <m:t>=71,215−34,047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ru-UA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d>
                                      <m:dPr>
                                        <m:ctrlPr>
                                          <a:rPr lang="ru-UA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uk-UA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−10+0,3</m:t>
                                        </m:r>
                                        <m:r>
                                          <a:rPr lang="uk-UA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uk-UA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  <m:d>
                                      <m:dPr>
                                        <m:ctrlPr>
                                          <a:rPr lang="ru-UA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uk-UA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2,5+0,5</m:t>
                                        </m:r>
                                        <m:r>
                                          <a:rPr lang="uk-UA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uk-UA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e>
                                </m:rad>
                                <m:r>
                                  <a:rPr lang="uk-UA" sz="18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ru-UA" sz="1800">
                            <a:effectLst/>
                          </a:endParaRPr>
                        </a:p>
                        <a:p>
                          <a:pPr marL="304800" algn="just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1800">
                                    <a:effectLst/>
                                    <a:latin typeface="Cambria Math" panose="02040503050406030204" pitchFamily="18" charset="0"/>
                                  </a:rPr>
                                  <m:t>+4,241</m:t>
                                </m:r>
                                <m:d>
                                  <m:dPr>
                                    <m:ctrlPr>
                                      <a:rPr lang="ru-UA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uk-UA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−10+0,3</m:t>
                                    </m:r>
                                    <m:r>
                                      <a:rPr lang="uk-UA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uk-UA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ru-UA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uk-UA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2,5+0,5</m:t>
                                    </m:r>
                                    <m:r>
                                      <a:rPr lang="uk-UA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uk-UA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UA" sz="1800">
                            <a:effectLst/>
                            <a:latin typeface="Courier New" panose="02070309020205020404" pitchFamily="49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304800"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effectLst/>
                            </a:rPr>
                            <a:t>0,1</a:t>
                          </a:r>
                          <a:endParaRPr lang="ru-UA" sz="1800">
                            <a:effectLst/>
                            <a:latin typeface="Courier New" panose="02070309020205020404" pitchFamily="49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95540814"/>
                      </a:ext>
                    </a:extLst>
                  </a:tr>
                  <a:tr h="539298"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1800"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uk-UA" sz="1800"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d>
                                  <m:dPr>
                                    <m:ctrlPr>
                                      <a:rPr lang="ru-UA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uk-UA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uk-UA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uk-UA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uk-UA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r>
                                  <a:rPr lang="uk-UA" sz="1800">
                                    <a:effectLst/>
                                    <a:latin typeface="Cambria Math" panose="02040503050406030204" pitchFamily="18" charset="0"/>
                                  </a:rPr>
                                  <m:t>=68,8961+0,3014388</m:t>
                                </m:r>
                                <m:r>
                                  <a:rPr lang="uk-UA" sz="18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uk-UA" sz="1800">
                                    <a:effectLst/>
                                    <a:latin typeface="Cambria Math" panose="02040503050406030204" pitchFamily="18" charset="0"/>
                                  </a:rPr>
                                  <m:t>1+3,02511</m:t>
                                </m:r>
                                <m:r>
                                  <a:rPr lang="uk-UA" sz="18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uk-UA" sz="1800">
                                    <a:effectLst/>
                                    <a:latin typeface="Cambria Math" panose="02040503050406030204" pitchFamily="18" charset="0"/>
                                  </a:rPr>
                                  <m:t>2+0,0040788</m:t>
                                </m:r>
                                <m:r>
                                  <a:rPr lang="uk-UA" sz="18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uk-UA" sz="180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uk-UA" sz="18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uk-UA" sz="180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ru-UA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304800"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0,1</a:t>
                          </a:r>
                          <a:endParaRPr lang="ru-UA" sz="1800" dirty="0">
                            <a:effectLst/>
                            <a:latin typeface="Courier New" panose="02070309020205020404" pitchFamily="49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4018708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1" name="Таблица 50">
                <a:extLst>
                  <a:ext uri="{FF2B5EF4-FFF2-40B4-BE49-F238E27FC236}">
                    <a16:creationId xmlns:a16="http://schemas.microsoft.com/office/drawing/2014/main" id="{D1EDB9E5-1F3D-40E5-817A-03372A8D6B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5538457"/>
                  </p:ext>
                </p:extLst>
              </p:nvPr>
            </p:nvGraphicFramePr>
            <p:xfrm>
              <a:off x="20853530" y="4389024"/>
              <a:ext cx="9334118" cy="2649213"/>
            </p:xfrm>
            <a:graphic>
              <a:graphicData uri="http://schemas.openxmlformats.org/drawingml/2006/table">
                <a:tbl>
                  <a:tblPr firstRow="1" firstCol="1" bandRow="1" bandCol="1">
                    <a:tableStyleId>{17292A2E-F333-43FB-9621-5CBBE7FDCDCB}</a:tableStyleId>
                  </a:tblPr>
                  <a:tblGrid>
                    <a:gridCol w="7708750">
                      <a:extLst>
                        <a:ext uri="{9D8B030D-6E8A-4147-A177-3AD203B41FA5}">
                          <a16:colId xmlns:a16="http://schemas.microsoft.com/office/drawing/2014/main" val="2349816841"/>
                        </a:ext>
                      </a:extLst>
                    </a:gridCol>
                    <a:gridCol w="1625368">
                      <a:extLst>
                        <a:ext uri="{9D8B030D-6E8A-4147-A177-3AD203B41FA5}">
                          <a16:colId xmlns:a16="http://schemas.microsoft.com/office/drawing/2014/main" val="2353979708"/>
                        </a:ext>
                      </a:extLst>
                    </a:gridCol>
                  </a:tblGrid>
                  <a:tr h="788670">
                    <a:tc>
                      <a:txBody>
                        <a:bodyPr/>
                        <a:lstStyle/>
                        <a:p>
                          <a:pPr marL="304800"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effectLst/>
                            </a:rPr>
                            <a:t>Середньогеометрична функція</a:t>
                          </a:r>
                          <a:endParaRPr lang="ru-UA" sz="1800">
                            <a:effectLst/>
                            <a:latin typeface="Courier New" panose="02070309020205020404" pitchFamily="49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04800"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effectLst/>
                            </a:rPr>
                            <a:t>Похибка, %</a:t>
                          </a:r>
                          <a:endParaRPr lang="ru-UA" sz="1800">
                            <a:effectLst/>
                            <a:latin typeface="Courier New" panose="02070309020205020404" pitchFamily="49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527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endParaRPr lang="ru-UA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79" t="-192647" r="-21169" b="-35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304800"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effectLst/>
                            </a:rPr>
                            <a:t>3,6</a:t>
                          </a:r>
                          <a:endParaRPr lang="ru-UA" sz="1800">
                            <a:effectLst/>
                            <a:latin typeface="Courier New" panose="02070309020205020404" pitchFamily="49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40061382"/>
                      </a:ext>
                    </a:extLst>
                  </a:tr>
                  <a:tr h="909765">
                    <a:tc>
                      <a:txBody>
                        <a:bodyPr/>
                        <a:lstStyle/>
                        <a:p>
                          <a:endParaRPr lang="ru-UA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79" t="-133557" r="-21169" b="-610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304800"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effectLst/>
                            </a:rPr>
                            <a:t>0,1</a:t>
                          </a:r>
                          <a:endParaRPr lang="ru-UA" sz="1800">
                            <a:effectLst/>
                            <a:latin typeface="Courier New" panose="02070309020205020404" pitchFamily="49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95540814"/>
                      </a:ext>
                    </a:extLst>
                  </a:tr>
                  <a:tr h="539298">
                    <a:tc>
                      <a:txBody>
                        <a:bodyPr/>
                        <a:lstStyle/>
                        <a:p>
                          <a:endParaRPr lang="ru-UA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79" t="-391011" r="-21169" b="-22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304800"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0,1</a:t>
                          </a:r>
                          <a:endParaRPr lang="ru-UA" sz="1800" dirty="0">
                            <a:effectLst/>
                            <a:latin typeface="Courier New" panose="02070309020205020404" pitchFamily="49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4018708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64" name="Рисунок 112">
            <a:extLst>
              <a:ext uri="{FF2B5EF4-FFF2-40B4-BE49-F238E27FC236}">
                <a16:creationId xmlns:a16="http://schemas.microsoft.com/office/drawing/2014/main" id="{2C6EBCAD-F977-4C7E-892D-ABCB7326B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8"/>
          <a:stretch>
            <a:fillRect/>
          </a:stretch>
        </p:blipFill>
        <p:spPr bwMode="auto">
          <a:xfrm>
            <a:off x="10499165" y="16114976"/>
            <a:ext cx="3642223" cy="381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Рисунок 110">
            <a:extLst>
              <a:ext uri="{FF2B5EF4-FFF2-40B4-BE49-F238E27FC236}">
                <a16:creationId xmlns:a16="http://schemas.microsoft.com/office/drawing/2014/main" id="{F1AFC31E-7532-410D-B518-F6DDF31BB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3"/>
          <a:stretch>
            <a:fillRect/>
          </a:stretch>
        </p:blipFill>
        <p:spPr bwMode="auto">
          <a:xfrm>
            <a:off x="14002659" y="16083689"/>
            <a:ext cx="3281699" cy="382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Рисунок 111">
            <a:extLst>
              <a:ext uri="{FF2B5EF4-FFF2-40B4-BE49-F238E27FC236}">
                <a16:creationId xmlns:a16="http://schemas.microsoft.com/office/drawing/2014/main" id="{556973EC-155A-4A1B-94F5-515BBA7B4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8"/>
          <a:stretch>
            <a:fillRect/>
          </a:stretch>
        </p:blipFill>
        <p:spPr bwMode="auto">
          <a:xfrm>
            <a:off x="17132365" y="16114976"/>
            <a:ext cx="3412198" cy="372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 41">
            <a:extLst>
              <a:ext uri="{FF2B5EF4-FFF2-40B4-BE49-F238E27FC236}">
                <a16:creationId xmlns:a16="http://schemas.microsoft.com/office/drawing/2014/main" id="{C359C20B-D40D-4CF4-B55D-66CE22D09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8983" y="20183296"/>
            <a:ext cx="101999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UA" sz="2800" b="1" dirty="0"/>
              <a:t>Рис. 2. </a:t>
            </a:r>
            <a:r>
              <a:rPr lang="uk-UA" altLang="ru-UA" sz="2800" dirty="0">
                <a:latin typeface="Calibri" pitchFamily="34" charset="0"/>
              </a:rPr>
              <a:t>Порівняння графічних інтерпретацій експериментальних залежностей та середньогеометричних рівнянь: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y1=f</a:t>
            </a:r>
            <a:r>
              <a:rPr kumimoji="0" lang="uk-UA" altLang="ru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uk-UA" altLang="ru-UA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x1,х2</a:t>
            </a:r>
            <a:r>
              <a:rPr kumimoji="0" lang="uk-UA" altLang="ru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r>
              <a:rPr kumimoji="0" lang="uk-UA" altLang="ru-UA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uk-UA" altLang="ru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uk-UA" altLang="ru-UA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y2=f</a:t>
            </a:r>
            <a:r>
              <a:rPr kumimoji="0" lang="uk-UA" altLang="ru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uk-UA" altLang="ru-UA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x1,х2</a:t>
            </a:r>
            <a:r>
              <a:rPr kumimoji="0" lang="uk-UA" altLang="ru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r>
              <a:rPr kumimoji="0" lang="uk-UA" altLang="ru-UA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uk-UA" altLang="ru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uk-UA" altLang="ru-UA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y3=f</a:t>
            </a:r>
            <a:r>
              <a:rPr kumimoji="0" lang="uk-UA" altLang="ru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uk-UA" altLang="ru-UA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x1,х2</a:t>
            </a:r>
            <a:r>
              <a:rPr kumimoji="0" lang="uk-UA" altLang="ru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uk-UA" altLang="ru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FBAA153-0ED5-4A15-A512-D81CDDF4C69C}"/>
              </a:ext>
            </a:extLst>
          </p:cNvPr>
          <p:cNvSpPr txBox="1"/>
          <p:nvPr/>
        </p:nvSpPr>
        <p:spPr>
          <a:xfrm>
            <a:off x="11574440" y="19963582"/>
            <a:ext cx="82945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325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UA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a) </a:t>
            </a:r>
            <a:r>
              <a:rPr kumimoji="0" lang="uk-UA" altLang="ru-UA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kumimoji="0" lang="en-US" altLang="ru-UA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uk-UA" altLang="ru-UA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</a:t>
            </a:r>
            <a:r>
              <a:rPr kumimoji="0" lang="en-US" altLang="ru-UA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</a:t>
            </a:r>
            <a:endParaRPr kumimoji="0" lang="en-US" altLang="ru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762EEA88-6894-4336-B96D-4D85A1E13820}"/>
              </a:ext>
            </a:extLst>
          </p:cNvPr>
          <p:cNvSpPr/>
          <p:nvPr/>
        </p:nvSpPr>
        <p:spPr>
          <a:xfrm>
            <a:off x="20899391" y="3126532"/>
            <a:ext cx="93960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atin typeface="Calibri" pitchFamily="34" charset="0"/>
              </a:rPr>
              <a:t>Таблиця</a:t>
            </a:r>
            <a:r>
              <a:rPr lang="ru-RU" sz="2800" b="1" dirty="0">
                <a:latin typeface="Calibri" pitchFamily="34" charset="0"/>
              </a:rPr>
              <a:t> 2. </a:t>
            </a:r>
            <a:r>
              <a:rPr lang="uk-UA" altLang="ru-UA" sz="2800" dirty="0" err="1">
                <a:latin typeface="Calibri" pitchFamily="34" charset="0"/>
              </a:rPr>
              <a:t>Середньогеометричні</a:t>
            </a:r>
            <a:r>
              <a:rPr lang="uk-UA" altLang="ru-UA" sz="2800" dirty="0">
                <a:latin typeface="Calibri" pitchFamily="34" charset="0"/>
              </a:rPr>
              <a:t> рівняння та похибки розрахунку з їх використанням</a:t>
            </a:r>
          </a:p>
        </p:txBody>
      </p:sp>
    </p:spTree>
    <p:extLst>
      <p:ext uri="{BB962C8B-B14F-4D97-AF65-F5344CB8AC3E}">
        <p14:creationId xmlns:p14="http://schemas.microsoft.com/office/powerpoint/2010/main" val="315059255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араллакс">
  <a:themeElements>
    <a:clrScheme name="Другая 6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E31819"/>
      </a:accent1>
      <a:accent2>
        <a:srgbClr val="E31819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1512</TotalTime>
  <Words>657</Words>
  <Application>Microsoft Office PowerPoint</Application>
  <PresentationFormat>Произвольный</PresentationFormat>
  <Paragraphs>83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Corbel</vt:lpstr>
      <vt:lpstr>Courier New</vt:lpstr>
      <vt:lpstr>Times New Roman</vt:lpstr>
      <vt:lpstr>Wingdings 2</vt:lpstr>
      <vt:lpstr>HDOfficeLightV0</vt:lpstr>
      <vt:lpstr>Параллакс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Yulya Baklanova</dc:creator>
  <cp:lastModifiedBy>User</cp:lastModifiedBy>
  <cp:revision>47</cp:revision>
  <dcterms:created xsi:type="dcterms:W3CDTF">2017-10-02T13:44:20Z</dcterms:created>
  <dcterms:modified xsi:type="dcterms:W3CDTF">2023-11-02T13:02:04Z</dcterms:modified>
</cp:coreProperties>
</file>