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47" autoAdjust="0"/>
  </p:normalViewPr>
  <p:slideViewPr>
    <p:cSldViewPr>
      <p:cViewPr>
        <p:scale>
          <a:sx n="187" d="100"/>
          <a:sy n="187" d="100"/>
        </p:scale>
        <p:origin x="2918" y="30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Пшеничный эмульгатор XYLIANCE / Ксилианс  , 500 грамм (оптовая фасовка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4029" y="1425004"/>
            <a:ext cx="855458" cy="855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s://www.alexmo-cosmetics.de/media/image/product/349/lg/lamecrem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247310" y="1438637"/>
            <a:ext cx="907001" cy="978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Prolipid 141 (Емульгатор Проліпід 141)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480" t="-7849" r="22716" b="40853"/>
          <a:stretch/>
        </p:blipFill>
        <p:spPr bwMode="auto">
          <a:xfrm>
            <a:off x="4918244" y="1152000"/>
            <a:ext cx="1451978" cy="1157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79" y="-17315"/>
            <a:ext cx="8229600" cy="97683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475656" y="963411"/>
            <a:ext cx="6408711" cy="246221"/>
          </a:xfrm>
          <a:prstGeom prst="rect">
            <a:avLst/>
          </a:prstGeom>
          <a:solidFill>
            <a:schemeClr val="bg2"/>
          </a:solidFill>
          <a:ln>
            <a:solidFill>
              <a:schemeClr val="accent5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Мета </a:t>
            </a:r>
            <a:r>
              <a:rPr lang="ru-RU" sz="1000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000" dirty="0" err="1" smtClean="0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 smtClean="0">
                <a:latin typeface="Times New Roman" pitchFamily="18" charset="0"/>
                <a:cs typeface="Times New Roman" pitchFamily="18" charset="0"/>
              </a:rPr>
              <a:t>властивостей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 smtClean="0">
                <a:latin typeface="Times New Roman" pitchFamily="18" charset="0"/>
                <a:cs typeface="Times New Roman" pitchFamily="18" charset="0"/>
              </a:rPr>
              <a:t>емульсійних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основ з </a:t>
            </a:r>
            <a:r>
              <a:rPr lang="ru-RU" sz="1000" dirty="0" err="1" smtClean="0">
                <a:latin typeface="Times New Roman" pitchFamily="18" charset="0"/>
                <a:cs typeface="Times New Roman" pitchFamily="18" charset="0"/>
              </a:rPr>
              <a:t>сучасними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 smtClean="0">
                <a:latin typeface="Times New Roman" pitchFamily="18" charset="0"/>
                <a:cs typeface="Times New Roman" pitchFamily="18" charset="0"/>
              </a:rPr>
              <a:t>комплексними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 smtClean="0">
                <a:latin typeface="Times New Roman" pitchFamily="18" charset="0"/>
                <a:cs typeface="Times New Roman" pitchFamily="18" charset="0"/>
              </a:rPr>
              <a:t>емульгаторами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496" y="1298736"/>
            <a:ext cx="2952328" cy="1015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uk-UA" sz="600" b="1" dirty="0" err="1">
                <a:latin typeface="Times New Roman" pitchFamily="18" charset="0"/>
                <a:cs typeface="Times New Roman" pitchFamily="18" charset="0"/>
              </a:rPr>
              <a:t>Ксильянс</a:t>
            </a:r>
            <a:r>
              <a:rPr lang="uk-UA" sz="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600" dirty="0" err="1">
                <a:latin typeface="Times New Roman" pitchFamily="18" charset="0"/>
                <a:cs typeface="Times New Roman" pitchFamily="18" charset="0"/>
              </a:rPr>
              <a:t>Xyliance</a:t>
            </a:r>
            <a:r>
              <a:rPr lang="uk-UA" sz="600" dirty="0">
                <a:latin typeface="Times New Roman" pitchFamily="18" charset="0"/>
                <a:cs typeface="Times New Roman" pitchFamily="18" charset="0"/>
              </a:rPr>
              <a:t>), INCI: </a:t>
            </a:r>
            <a:r>
              <a:rPr lang="uk-UA" sz="600" dirty="0" err="1">
                <a:latin typeface="Times New Roman" pitchFamily="18" charset="0"/>
                <a:cs typeface="Times New Roman" pitchFamily="18" charset="0"/>
              </a:rPr>
              <a:t>цетеариловий</a:t>
            </a:r>
            <a:r>
              <a:rPr lang="uk-UA" sz="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600" dirty="0" err="1">
                <a:latin typeface="Times New Roman" pitchFamily="18" charset="0"/>
                <a:cs typeface="Times New Roman" pitchFamily="18" charset="0"/>
              </a:rPr>
              <a:t>глікозид</a:t>
            </a:r>
            <a:r>
              <a:rPr lang="uk-UA" sz="6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uk-UA" sz="600" dirty="0" err="1">
                <a:latin typeface="Times New Roman" pitchFamily="18" charset="0"/>
                <a:cs typeface="Times New Roman" pitchFamily="18" charset="0"/>
              </a:rPr>
              <a:t>цетеариловий</a:t>
            </a:r>
            <a:r>
              <a:rPr lang="uk-UA" sz="600" dirty="0">
                <a:latin typeface="Times New Roman" pitchFamily="18" charset="0"/>
                <a:cs typeface="Times New Roman" pitchFamily="18" charset="0"/>
              </a:rPr>
              <a:t> спирт, виробництво Франція. Зовнішній вигляд: пластівці кремової консистенції світлого відтінку. </a:t>
            </a:r>
            <a:r>
              <a:rPr lang="uk-UA" sz="600" dirty="0" smtClean="0">
                <a:latin typeface="Times New Roman" pitchFamily="18" charset="0"/>
                <a:cs typeface="Times New Roman" pitchFamily="18" charset="0"/>
              </a:rPr>
              <a:t>Т.плав.60-65</a:t>
            </a:r>
            <a:r>
              <a:rPr lang="uk-UA" sz="600" baseline="300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uk-UA" sz="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600" dirty="0">
                <a:latin typeface="Times New Roman" pitchFamily="18" charset="0"/>
                <a:cs typeface="Times New Roman" pitchFamily="18" charset="0"/>
              </a:rPr>
              <a:t>С. Розчинність: розчиняють у гарячій олійній фазі при температурі 75-80</a:t>
            </a:r>
            <a:r>
              <a:rPr lang="uk-UA" sz="600" baseline="30000" dirty="0">
                <a:latin typeface="Times New Roman" pitchFamily="18" charset="0"/>
                <a:cs typeface="Times New Roman" pitchFamily="18" charset="0"/>
              </a:rPr>
              <a:t> о</a:t>
            </a:r>
            <a:r>
              <a:rPr lang="uk-UA" sz="600" dirty="0">
                <a:latin typeface="Times New Roman" pitchFamily="18" charset="0"/>
                <a:cs typeface="Times New Roman" pitchFamily="18" charset="0"/>
              </a:rPr>
              <a:t> С. </a:t>
            </a:r>
            <a:r>
              <a:rPr lang="uk-UA" sz="600" dirty="0" err="1">
                <a:latin typeface="Times New Roman" pitchFamily="18" charset="0"/>
                <a:cs typeface="Times New Roman" pitchFamily="18" charset="0"/>
              </a:rPr>
              <a:t>Ксильянс</a:t>
            </a:r>
            <a:r>
              <a:rPr lang="uk-UA" sz="600" dirty="0">
                <a:latin typeface="Times New Roman" pitchFamily="18" charset="0"/>
                <a:cs typeface="Times New Roman" pitchFamily="18" charset="0"/>
              </a:rPr>
              <a:t> – полівалентний неіонний емульгатор, </a:t>
            </a:r>
            <a:r>
              <a:rPr lang="uk-UA" sz="600" dirty="0" smtClean="0">
                <a:latin typeface="Times New Roman" pitchFamily="18" charset="0"/>
                <a:cs typeface="Times New Roman" pitchFamily="18" charset="0"/>
              </a:rPr>
              <a:t>Отримують </a:t>
            </a:r>
            <a:r>
              <a:rPr lang="uk-UA" sz="600" dirty="0">
                <a:latin typeface="Times New Roman" pitchFamily="18" charset="0"/>
                <a:cs typeface="Times New Roman" pitchFamily="18" charset="0"/>
              </a:rPr>
              <a:t>з пшеничних </a:t>
            </a:r>
            <a:r>
              <a:rPr lang="uk-UA" sz="600" dirty="0" smtClean="0">
                <a:latin typeface="Times New Roman" pitchFamily="18" charset="0"/>
                <a:cs typeface="Times New Roman" pitchFamily="18" charset="0"/>
              </a:rPr>
              <a:t>стебел. </a:t>
            </a:r>
            <a:r>
              <a:rPr lang="uk-UA" sz="600" dirty="0">
                <a:latin typeface="Times New Roman" pitchFamily="18" charset="0"/>
                <a:cs typeface="Times New Roman" pitchFamily="18" charset="0"/>
              </a:rPr>
              <a:t>Емульгує широкий спектр масляних фаз без спів-емульгаторів. Відсоток введення, 1-5 %. Має високу стабільність у рецептурах з високим вмістом масел. Ефективний у широкому діапазоні </a:t>
            </a:r>
            <a:r>
              <a:rPr lang="uk-UA" sz="600" dirty="0" err="1">
                <a:latin typeface="Times New Roman" pitchFamily="18" charset="0"/>
                <a:cs typeface="Times New Roman" pitchFamily="18" charset="0"/>
              </a:rPr>
              <a:t>pH</a:t>
            </a:r>
            <a:r>
              <a:rPr lang="uk-UA" sz="600" dirty="0">
                <a:latin typeface="Times New Roman" pitchFamily="18" charset="0"/>
                <a:cs typeface="Times New Roman" pitchFamily="18" charset="0"/>
              </a:rPr>
              <a:t> – від 2 до 12. Утворює </a:t>
            </a:r>
            <a:r>
              <a:rPr lang="uk-UA" sz="600" dirty="0" err="1" smtClean="0">
                <a:latin typeface="Times New Roman" pitchFamily="18" charset="0"/>
                <a:cs typeface="Times New Roman" pitchFamily="18" charset="0"/>
              </a:rPr>
              <a:t>ламелярні</a:t>
            </a:r>
            <a:r>
              <a:rPr lang="uk-UA" sz="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600" dirty="0">
                <a:latin typeface="Times New Roman" pitchFamily="18" charset="0"/>
                <a:cs typeface="Times New Roman" pitchFamily="18" charset="0"/>
              </a:rPr>
              <a:t>емульсії. Сумісний із багатьма іншими компонентами косметики. Простий та економічний у застосуванні. Сфера використання креми, лосьйони, маски для волосся, шампуні, бальзами, сонцезахисні  засоби, дитячі косметичні засоби.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631722" y="3447033"/>
            <a:ext cx="2669169" cy="246221"/>
          </a:xfrm>
          <a:prstGeom prst="rect">
            <a:avLst/>
          </a:prstGeom>
          <a:solidFill>
            <a:schemeClr val="bg2"/>
          </a:solidFill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Склад і </a:t>
            </a:r>
            <a:r>
              <a:rPr lang="ru-RU" sz="1000" dirty="0" err="1" smtClean="0">
                <a:latin typeface="Times New Roman" pitchFamily="18" charset="0"/>
                <a:cs typeface="Times New Roman" pitchFamily="18" charset="0"/>
              </a:rPr>
              <a:t>властивості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 smtClean="0">
                <a:latin typeface="Times New Roman" pitchFamily="18" charset="0"/>
                <a:cs typeface="Times New Roman" pitchFamily="18" charset="0"/>
              </a:rPr>
              <a:t>дослідних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 smtClean="0">
                <a:latin typeface="Times New Roman" pitchFamily="18" charset="0"/>
                <a:cs typeface="Times New Roman" pitchFamily="18" charset="0"/>
              </a:rPr>
              <a:t>зразків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811615" y="116632"/>
            <a:ext cx="5699849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</a:t>
            </a:r>
            <a:r>
              <a:rPr lang="uk-UA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ОСЛІДЖЕННЯ ВЛАСТИВОСТЕЙ ЕМУЛЬСІЙНИХ ОСНОВ</a:t>
            </a:r>
            <a:endParaRPr lang="en-US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363464" y="422506"/>
            <a:ext cx="665043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dirty="0" err="1">
                <a:latin typeface="Times New Roman" pitchFamily="18" charset="0"/>
                <a:cs typeface="Times New Roman" pitchFamily="18" charset="0"/>
              </a:rPr>
              <a:t>Кисельова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Катерина, </a:t>
            </a:r>
            <a:r>
              <a:rPr lang="ru-RU" sz="1000" dirty="0" err="1" smtClean="0">
                <a:latin typeface="Times New Roman" pitchFamily="18" charset="0"/>
                <a:cs typeface="Times New Roman" pitchFamily="18" charset="0"/>
              </a:rPr>
              <a:t>науковий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 smtClean="0">
                <a:latin typeface="Times New Roman" pitchFamily="18" charset="0"/>
                <a:cs typeface="Times New Roman" pitchFamily="18" charset="0"/>
              </a:rPr>
              <a:t>керівник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 smtClean="0">
                <a:latin typeface="Times New Roman" pitchFamily="18" charset="0"/>
                <a:cs typeface="Times New Roman" pitchFamily="18" charset="0"/>
              </a:rPr>
              <a:t>Вишневська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 smtClean="0">
                <a:latin typeface="Times New Roman" pitchFamily="18" charset="0"/>
                <a:cs typeface="Times New Roman" pitchFamily="18" charset="0"/>
              </a:rPr>
              <a:t>Лілія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000" dirty="0" err="1" smtClean="0">
                <a:latin typeface="Times New Roman" pitchFamily="18" charset="0"/>
                <a:cs typeface="Times New Roman" pitchFamily="18" charset="0"/>
              </a:rPr>
              <a:t>Аспірант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3 року </a:t>
            </a:r>
            <a:r>
              <a:rPr lang="ru-RU" sz="1000" dirty="0" err="1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>
                <a:latin typeface="Times New Roman" pitchFamily="18" charset="0"/>
                <a:cs typeface="Times New Roman" pitchFamily="18" charset="0"/>
              </a:rPr>
              <a:t>кафедри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 smtClean="0">
                <a:latin typeface="Times New Roman" pitchFamily="18" charset="0"/>
                <a:cs typeface="Times New Roman" pitchFamily="18" charset="0"/>
              </a:rPr>
              <a:t>аптечної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 smtClean="0">
                <a:latin typeface="Times New Roman" pitchFamily="18" charset="0"/>
                <a:cs typeface="Times New Roman" pitchFamily="18" charset="0"/>
              </a:rPr>
              <a:t>технології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 smtClean="0">
                <a:latin typeface="Times New Roman" pitchFamily="18" charset="0"/>
                <a:cs typeface="Times New Roman" pitchFamily="18" charset="0"/>
              </a:rPr>
              <a:t>ліків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kiselyovakateryna@gmail.com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Рисунок 2"/>
          <p:cNvPicPr/>
          <p:nvPr/>
        </p:nvPicPr>
        <p:blipFill>
          <a:blip r:embed="rId5"/>
          <a:stretch/>
        </p:blipFill>
        <p:spPr>
          <a:xfrm>
            <a:off x="211088" y="116632"/>
            <a:ext cx="1152376" cy="1165746"/>
          </a:xfrm>
          <a:prstGeom prst="rect">
            <a:avLst/>
          </a:prstGeom>
          <a:ln w="0">
            <a:noFill/>
          </a:ln>
        </p:spPr>
      </p:pic>
      <p:pic>
        <p:nvPicPr>
          <p:cNvPr id="16" name="Picture 2"/>
          <p:cNvPicPr/>
          <p:nvPr/>
        </p:nvPicPr>
        <p:blipFill>
          <a:blip r:embed="rId6"/>
          <a:stretch/>
        </p:blipFill>
        <p:spPr>
          <a:xfrm>
            <a:off x="7956376" y="-17315"/>
            <a:ext cx="1108206" cy="1070051"/>
          </a:xfrm>
          <a:prstGeom prst="rect">
            <a:avLst/>
          </a:prstGeom>
          <a:ln w="0"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3243816" y="1344901"/>
            <a:ext cx="2696336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uk-UA" sz="600" b="1" dirty="0" err="1">
                <a:latin typeface="Times New Roman" pitchFamily="18" charset="0"/>
                <a:cs typeface="Times New Roman" pitchFamily="18" charset="0"/>
              </a:rPr>
              <a:t>Проліпід</a:t>
            </a:r>
            <a:r>
              <a:rPr lang="uk-UA" sz="600" b="1" dirty="0">
                <a:latin typeface="Times New Roman" pitchFamily="18" charset="0"/>
                <a:cs typeface="Times New Roman" pitchFamily="18" charset="0"/>
              </a:rPr>
              <a:t> 141 </a:t>
            </a:r>
            <a:r>
              <a:rPr lang="uk-UA" sz="6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600" dirty="0" err="1">
                <a:latin typeface="Times New Roman" pitchFamily="18" charset="0"/>
                <a:cs typeface="Times New Roman" pitchFamily="18" charset="0"/>
              </a:rPr>
              <a:t>Prolipid</a:t>
            </a:r>
            <a:r>
              <a:rPr lang="uk-UA" sz="600" dirty="0">
                <a:latin typeface="Times New Roman" pitchFamily="18" charset="0"/>
                <a:cs typeface="Times New Roman" pitchFamily="18" charset="0"/>
              </a:rPr>
              <a:t> 141), INCI: </a:t>
            </a:r>
            <a:r>
              <a:rPr lang="uk-UA" sz="600" dirty="0" err="1">
                <a:latin typeface="Times New Roman" pitchFamily="18" charset="0"/>
                <a:cs typeface="Times New Roman" pitchFamily="18" charset="0"/>
              </a:rPr>
              <a:t>гліцерилстеарат</a:t>
            </a:r>
            <a:r>
              <a:rPr lang="uk-UA" sz="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600" dirty="0" err="1">
                <a:latin typeface="Times New Roman" pitchFamily="18" charset="0"/>
                <a:cs typeface="Times New Roman" pitchFamily="18" charset="0"/>
              </a:rPr>
              <a:t>бегеніловий</a:t>
            </a:r>
            <a:r>
              <a:rPr lang="uk-UA" sz="600" dirty="0">
                <a:latin typeface="Times New Roman" pitchFamily="18" charset="0"/>
                <a:cs typeface="Times New Roman" pitchFamily="18" charset="0"/>
              </a:rPr>
              <a:t> спирт, </a:t>
            </a:r>
            <a:r>
              <a:rPr lang="uk-UA" sz="600" dirty="0" smtClean="0">
                <a:latin typeface="Times New Roman" pitchFamily="18" charset="0"/>
                <a:cs typeface="Times New Roman" pitchFamily="18" charset="0"/>
              </a:rPr>
              <a:t>пальмітинова </a:t>
            </a:r>
            <a:r>
              <a:rPr lang="uk-UA" sz="600" dirty="0">
                <a:latin typeface="Times New Roman" pitchFamily="18" charset="0"/>
                <a:cs typeface="Times New Roman" pitchFamily="18" charset="0"/>
              </a:rPr>
              <a:t>кислота, </a:t>
            </a:r>
            <a:r>
              <a:rPr lang="uk-UA" sz="600" dirty="0" smtClean="0">
                <a:latin typeface="Times New Roman" pitchFamily="18" charset="0"/>
                <a:cs typeface="Times New Roman" pitchFamily="18" charset="0"/>
              </a:rPr>
              <a:t>стеаринова </a:t>
            </a:r>
            <a:r>
              <a:rPr lang="uk-UA" sz="600" dirty="0">
                <a:latin typeface="Times New Roman" pitchFamily="18" charset="0"/>
                <a:cs typeface="Times New Roman" pitchFamily="18" charset="0"/>
              </a:rPr>
              <a:t>кислота, лецитин, </a:t>
            </a:r>
            <a:r>
              <a:rPr lang="uk-UA" sz="600" dirty="0" err="1">
                <a:latin typeface="Times New Roman" pitchFamily="18" charset="0"/>
                <a:cs typeface="Times New Roman" pitchFamily="18" charset="0"/>
              </a:rPr>
              <a:t>лауриловий</a:t>
            </a:r>
            <a:r>
              <a:rPr lang="uk-UA" sz="600" dirty="0">
                <a:latin typeface="Times New Roman" pitchFamily="18" charset="0"/>
                <a:cs typeface="Times New Roman" pitchFamily="18" charset="0"/>
              </a:rPr>
              <a:t> спирт, </a:t>
            </a:r>
            <a:r>
              <a:rPr lang="uk-UA" sz="600" dirty="0" err="1" smtClean="0">
                <a:latin typeface="Times New Roman" pitchFamily="18" charset="0"/>
                <a:cs typeface="Times New Roman" pitchFamily="18" charset="0"/>
              </a:rPr>
              <a:t>миристиловий</a:t>
            </a:r>
            <a:r>
              <a:rPr lang="uk-UA" sz="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600" dirty="0">
                <a:latin typeface="Times New Roman" pitchFamily="18" charset="0"/>
                <a:cs typeface="Times New Roman" pitchFamily="18" charset="0"/>
              </a:rPr>
              <a:t>спирт, </a:t>
            </a:r>
            <a:r>
              <a:rPr lang="uk-UA" sz="600" dirty="0" err="1">
                <a:latin typeface="Times New Roman" pitchFamily="18" charset="0"/>
                <a:cs typeface="Times New Roman" pitchFamily="18" charset="0"/>
              </a:rPr>
              <a:t>цетиловий</a:t>
            </a:r>
            <a:r>
              <a:rPr lang="uk-UA" sz="600" dirty="0">
                <a:latin typeface="Times New Roman" pitchFamily="18" charset="0"/>
                <a:cs typeface="Times New Roman" pitchFamily="18" charset="0"/>
              </a:rPr>
              <a:t> спирт, </a:t>
            </a:r>
            <a:r>
              <a:rPr lang="uk-UA" sz="600" dirty="0" smtClean="0">
                <a:latin typeface="Times New Roman" pitchFamily="18" charset="0"/>
                <a:cs typeface="Times New Roman" pitchFamily="18" charset="0"/>
              </a:rPr>
              <a:t>виробництво</a:t>
            </a:r>
            <a:r>
              <a:rPr lang="uk-UA" sz="600" dirty="0">
                <a:latin typeface="Times New Roman" pitchFamily="18" charset="0"/>
                <a:cs typeface="Times New Roman" pitchFamily="18" charset="0"/>
              </a:rPr>
              <a:t>: США. </a:t>
            </a:r>
            <a:r>
              <a:rPr lang="uk-UA" sz="600" dirty="0" err="1">
                <a:latin typeface="Times New Roman" pitchFamily="18" charset="0"/>
                <a:cs typeface="Times New Roman" pitchFamily="18" charset="0"/>
              </a:rPr>
              <a:t>Проліпід</a:t>
            </a:r>
            <a:r>
              <a:rPr lang="uk-UA" sz="600" dirty="0">
                <a:latin typeface="Times New Roman" pitchFamily="18" charset="0"/>
                <a:cs typeface="Times New Roman" pitchFamily="18" charset="0"/>
              </a:rPr>
              <a:t> 141 – комбінований неіонний ПАР, емульгатор. Зовнішній вигляд: пластівці </a:t>
            </a:r>
            <a:r>
              <a:rPr lang="uk-UA" sz="600" dirty="0" smtClean="0">
                <a:latin typeface="Times New Roman" pitchFamily="18" charset="0"/>
                <a:cs typeface="Times New Roman" pitchFamily="18" charset="0"/>
              </a:rPr>
              <a:t>кремового </a:t>
            </a:r>
            <a:r>
              <a:rPr lang="uk-UA" sz="600" dirty="0">
                <a:latin typeface="Times New Roman" pitchFamily="18" charset="0"/>
                <a:cs typeface="Times New Roman" pitchFamily="18" charset="0"/>
              </a:rPr>
              <a:t>кольору, </a:t>
            </a:r>
            <a:r>
              <a:rPr lang="uk-UA" sz="600" dirty="0" err="1">
                <a:latin typeface="Times New Roman" pitchFamily="18" charset="0"/>
                <a:cs typeface="Times New Roman" pitchFamily="18" charset="0"/>
              </a:rPr>
              <a:t>pH</a:t>
            </a:r>
            <a:r>
              <a:rPr lang="uk-UA" sz="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uk-UA" sz="600" dirty="0" err="1">
                <a:latin typeface="Times New Roman" pitchFamily="18" charset="0"/>
                <a:cs typeface="Times New Roman" pitchFamily="18" charset="0"/>
              </a:rPr>
              <a:t>р-р</a:t>
            </a:r>
            <a:r>
              <a:rPr lang="uk-UA" sz="600" dirty="0">
                <a:latin typeface="Times New Roman" pitchFamily="18" charset="0"/>
                <a:cs typeface="Times New Roman" pitchFamily="18" charset="0"/>
              </a:rPr>
              <a:t> 5%): 3,8 – 8. Відсоток введення, 3-5 % залежно від </a:t>
            </a:r>
            <a:r>
              <a:rPr lang="uk-UA" sz="600" dirty="0" smtClean="0">
                <a:latin typeface="Times New Roman" pitchFamily="18" charset="0"/>
                <a:cs typeface="Times New Roman" pitchFamily="18" charset="0"/>
              </a:rPr>
              <a:t>концентрації </a:t>
            </a:r>
            <a:r>
              <a:rPr lang="uk-UA" sz="600" dirty="0">
                <a:latin typeface="Times New Roman" pitchFamily="18" charset="0"/>
                <a:cs typeface="Times New Roman" pitchFamily="18" charset="0"/>
              </a:rPr>
              <a:t>та складу масляної фази. Розчинність: </a:t>
            </a:r>
            <a:r>
              <a:rPr lang="uk-UA" sz="600" dirty="0" smtClean="0">
                <a:latin typeface="Times New Roman" pitchFamily="18" charset="0"/>
                <a:cs typeface="Times New Roman" pitchFamily="18" charset="0"/>
              </a:rPr>
              <a:t>розчиняють  </a:t>
            </a:r>
            <a:r>
              <a:rPr lang="uk-UA" sz="600" dirty="0">
                <a:latin typeface="Times New Roman" pitchFamily="18" charset="0"/>
                <a:cs typeface="Times New Roman" pitchFamily="18" charset="0"/>
              </a:rPr>
              <a:t>у гарячій олійній фазі при температурі 75-80</a:t>
            </a:r>
            <a:r>
              <a:rPr lang="uk-UA" sz="600" baseline="30000" dirty="0">
                <a:latin typeface="Times New Roman" pitchFamily="18" charset="0"/>
                <a:cs typeface="Times New Roman" pitchFamily="18" charset="0"/>
              </a:rPr>
              <a:t> о</a:t>
            </a:r>
            <a:r>
              <a:rPr lang="uk-UA" sz="600" dirty="0">
                <a:latin typeface="Times New Roman" pitchFamily="18" charset="0"/>
                <a:cs typeface="Times New Roman" pitchFamily="18" charset="0"/>
              </a:rPr>
              <a:t> С. Сумісний із багатьма іншими компонентами косметики. Простий та економічний у </a:t>
            </a:r>
            <a:r>
              <a:rPr lang="uk-UA" sz="600" dirty="0" smtClean="0">
                <a:latin typeface="Times New Roman" pitchFamily="18" charset="0"/>
                <a:cs typeface="Times New Roman" pitchFamily="18" charset="0"/>
              </a:rPr>
              <a:t>застосуванні</a:t>
            </a:r>
            <a:r>
              <a:rPr lang="uk-UA" sz="600" dirty="0">
                <a:latin typeface="Times New Roman" pitchFamily="18" charset="0"/>
                <a:cs typeface="Times New Roman" pitchFamily="18" charset="0"/>
              </a:rPr>
              <a:t>. Сфера застосування: креми для   догляду за обличчям та тілом, в т.ч. для чутливої шкіри, сонцезахисні засоби, декоративна косметика.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306821" y="1316958"/>
            <a:ext cx="2520280" cy="1107996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uk-UA" sz="600" b="1" dirty="0" err="1">
                <a:latin typeface="Times New Roman" pitchFamily="18" charset="0"/>
                <a:cs typeface="Times New Roman" pitchFamily="18" charset="0"/>
              </a:rPr>
              <a:t>Ламекрем</a:t>
            </a:r>
            <a:r>
              <a:rPr lang="uk-UA" sz="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uk-UA" sz="600" dirty="0" err="1">
                <a:latin typeface="Times New Roman" pitchFamily="18" charset="0"/>
                <a:cs typeface="Times New Roman" pitchFamily="18" charset="0"/>
              </a:rPr>
              <a:t>Lamecreme</a:t>
            </a:r>
            <a:r>
              <a:rPr lang="uk-UA" sz="600" dirty="0">
                <a:latin typeface="Times New Roman" pitchFamily="18" charset="0"/>
                <a:cs typeface="Times New Roman" pitchFamily="18" charset="0"/>
              </a:rPr>
              <a:t>), INCI: гліцерил </a:t>
            </a:r>
            <a:r>
              <a:rPr lang="uk-UA" sz="600" dirty="0" err="1">
                <a:latin typeface="Times New Roman" pitchFamily="18" charset="0"/>
                <a:cs typeface="Times New Roman" pitchFamily="18" charset="0"/>
              </a:rPr>
              <a:t>стеарат</a:t>
            </a:r>
            <a:r>
              <a:rPr lang="uk-UA" sz="600" dirty="0">
                <a:latin typeface="Times New Roman" pitchFamily="18" charset="0"/>
                <a:cs typeface="Times New Roman" pitchFamily="18" charset="0"/>
              </a:rPr>
              <a:t>, гліцерил </a:t>
            </a:r>
            <a:r>
              <a:rPr lang="uk-UA" sz="600" dirty="0" err="1">
                <a:latin typeface="Times New Roman" pitchFamily="18" charset="0"/>
                <a:cs typeface="Times New Roman" pitchFamily="18" charset="0"/>
              </a:rPr>
              <a:t>стеарат</a:t>
            </a:r>
            <a:r>
              <a:rPr lang="uk-UA" sz="600" dirty="0">
                <a:latin typeface="Times New Roman" pitchFamily="18" charset="0"/>
                <a:cs typeface="Times New Roman" pitchFamily="18" charset="0"/>
              </a:rPr>
              <a:t> цитрат,  виробництво Франція. </a:t>
            </a:r>
            <a:r>
              <a:rPr lang="uk-UA" sz="600" dirty="0" err="1">
                <a:latin typeface="Times New Roman" pitchFamily="18" charset="0"/>
                <a:cs typeface="Times New Roman" pitchFamily="18" charset="0"/>
              </a:rPr>
              <a:t>Ламекрем</a:t>
            </a:r>
            <a:r>
              <a:rPr lang="uk-UA" sz="600" dirty="0">
                <a:latin typeface="Times New Roman" pitchFamily="18" charset="0"/>
                <a:cs typeface="Times New Roman" pitchFamily="18" charset="0"/>
              </a:rPr>
              <a:t> – комбінований неіонний ПАР, емульгатор. Зовнішній вигляд: великі пластівці від кремового кольору зі слабко вираженим запахом, </a:t>
            </a:r>
            <a:r>
              <a:rPr lang="uk-UA" sz="600" dirty="0" err="1">
                <a:latin typeface="Times New Roman" pitchFamily="18" charset="0"/>
                <a:cs typeface="Times New Roman" pitchFamily="18" charset="0"/>
              </a:rPr>
              <a:t>pH</a:t>
            </a:r>
            <a:r>
              <a:rPr lang="uk-UA" sz="600" dirty="0">
                <a:latin typeface="Times New Roman" pitchFamily="18" charset="0"/>
                <a:cs typeface="Times New Roman" pitchFamily="18" charset="0"/>
              </a:rPr>
              <a:t> від 5 до 7,5,  Відсоток введення,  1-10% (залежить від концентрації олійної фази і виду продукції); як моно емульгатор – </a:t>
            </a:r>
            <a:r>
              <a:rPr lang="uk-UA" sz="600" dirty="0" smtClean="0">
                <a:latin typeface="Times New Roman" pitchFamily="18" charset="0"/>
                <a:cs typeface="Times New Roman" pitchFamily="18" charset="0"/>
              </a:rPr>
              <a:t>5-10 %; </a:t>
            </a:r>
            <a:r>
              <a:rPr lang="uk-UA" sz="600" dirty="0">
                <a:latin typeface="Times New Roman" pitchFamily="18" charset="0"/>
                <a:cs typeface="Times New Roman" pitchFamily="18" charset="0"/>
              </a:rPr>
              <a:t>як спів-емульгатор – 1-5%. Може використовуватися в емульсіях з  </a:t>
            </a:r>
            <a:r>
              <a:rPr lang="ru-RU" sz="600" dirty="0" err="1">
                <a:latin typeface="Times New Roman" pitchFamily="18" charset="0"/>
                <a:cs typeface="Times New Roman" pitchFamily="18" charset="0"/>
              </a:rPr>
              <a:t>pH</a:t>
            </a:r>
            <a:r>
              <a:rPr lang="uk-UA" sz="600" dirty="0">
                <a:latin typeface="Times New Roman" pitchFamily="18" charset="0"/>
                <a:cs typeface="Times New Roman" pitchFamily="18" charset="0"/>
              </a:rPr>
              <a:t> в межах 5-7,5. Стабілізує як  прямі, так зворотні емульсії: вода в олії та олія у воді. Сфера застосування:  косметичні засоби для дитячої шкіри, нічні креми, </a:t>
            </a:r>
            <a:r>
              <a:rPr lang="uk-UA" sz="600" dirty="0" err="1">
                <a:latin typeface="Times New Roman" pitchFamily="18" charset="0"/>
                <a:cs typeface="Times New Roman" pitchFamily="18" charset="0"/>
              </a:rPr>
              <a:t>креми</a:t>
            </a:r>
            <a:r>
              <a:rPr lang="uk-UA" sz="600" dirty="0">
                <a:latin typeface="Times New Roman" pitchFamily="18" charset="0"/>
                <a:cs typeface="Times New Roman" pitchFamily="18" charset="0"/>
              </a:rPr>
              <a:t> для жирної та проблемної шкіри, молочко для тіла маски, бальзами; м’які лікарські засоби.</a:t>
            </a: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107045"/>
              </p:ext>
            </p:extLst>
          </p:nvPr>
        </p:nvGraphicFramePr>
        <p:xfrm>
          <a:off x="143167" y="3722024"/>
          <a:ext cx="8921414" cy="29439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4842"/>
                <a:gridCol w="604945"/>
                <a:gridCol w="657583"/>
                <a:gridCol w="657583"/>
                <a:gridCol w="657583"/>
                <a:gridCol w="657583"/>
                <a:gridCol w="657583"/>
                <a:gridCol w="657583"/>
                <a:gridCol w="657583"/>
                <a:gridCol w="657583"/>
                <a:gridCol w="657583"/>
                <a:gridCol w="657583"/>
                <a:gridCol w="645797"/>
              </a:tblGrid>
              <a:tr h="14401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Склад,%/</a:t>
                      </a:r>
                      <a:endParaRPr lang="uk-UA" sz="8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властивості</a:t>
                      </a:r>
                      <a:endParaRPr lang="uk-UA" sz="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 gridSpan="1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Номери</a:t>
                      </a:r>
                      <a:r>
                        <a:rPr lang="ru-RU" sz="10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зразків</a:t>
                      </a:r>
                      <a:endParaRPr lang="uk-UA" sz="1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5670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uk-UA" sz="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uk-UA" sz="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</a:tr>
              <a:tr h="920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Вода </a:t>
                      </a:r>
                      <a:r>
                        <a:rPr lang="ru-RU" sz="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очищена </a:t>
                      </a:r>
                      <a:endParaRPr lang="uk-UA" sz="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 gridSpan="1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</a:t>
                      </a:r>
                      <a:r>
                        <a:rPr lang="en-US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497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Олія</a:t>
                      </a:r>
                      <a:r>
                        <a:rPr lang="ru-RU" sz="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8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кукурудзяна</a:t>
                      </a:r>
                      <a:r>
                        <a:rPr lang="ru-RU" sz="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,%</a:t>
                      </a:r>
                      <a:endParaRPr lang="uk-UA" sz="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uk-UA" sz="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uk-UA" sz="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</a:tr>
              <a:tr h="920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Xyliance</a:t>
                      </a:r>
                      <a:r>
                        <a:rPr lang="uk-UA" sz="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%</a:t>
                      </a:r>
                      <a:endParaRPr lang="uk-UA" sz="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uk-UA" sz="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uk-UA" sz="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uk-UA" sz="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uk-UA" sz="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uk-UA" sz="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uk-UA" sz="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uk-UA" sz="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uk-UA" sz="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</a:tr>
              <a:tr h="4830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Органолептичні</a:t>
                      </a:r>
                      <a:r>
                        <a:rPr lang="ru-RU" sz="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8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показники</a:t>
                      </a:r>
                      <a:endParaRPr lang="uk-UA" sz="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стабільний</a:t>
                      </a: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6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рідкої</a:t>
                      </a:r>
                      <a:r>
                        <a:rPr lang="ru-RU" sz="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кон-</a:t>
                      </a:r>
                      <a:r>
                        <a:rPr lang="ru-RU" sz="6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систенції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стабільний</a:t>
                      </a: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6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рідкої</a:t>
                      </a: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6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консистенції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стабільний</a:t>
                      </a: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6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рідкої</a:t>
                      </a: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6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консистенції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стабільний</a:t>
                      </a: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6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рідкої</a:t>
                      </a: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6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консистенції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колоідно</a:t>
                      </a: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600" b="1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нестабільний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колоідно</a:t>
                      </a: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600" b="1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нестабільний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стабільний</a:t>
                      </a: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6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рідкої</a:t>
                      </a:r>
                      <a:r>
                        <a:rPr lang="ru-RU" sz="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6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консистенції</a:t>
                      </a: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6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стабільний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стабільний</a:t>
                      </a: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6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кремоподібної</a:t>
                      </a:r>
                      <a:r>
                        <a:rPr lang="ru-RU" sz="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6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консистенції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стабільний</a:t>
                      </a: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6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вязкої</a:t>
                      </a: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6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кре-моподібної</a:t>
                      </a: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6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консистенції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колоідно</a:t>
                      </a:r>
                      <a:r>
                        <a:rPr lang="ru-RU" sz="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не </a:t>
                      </a:r>
                      <a:r>
                        <a:rPr lang="ru-RU" sz="6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стабільний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стабільний</a:t>
                      </a: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6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вязкої</a:t>
                      </a: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6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кре-моподібної</a:t>
                      </a: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кон-</a:t>
                      </a:r>
                      <a:r>
                        <a:rPr lang="ru-RU" sz="6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систенції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стабільний</a:t>
                      </a: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6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вязкої</a:t>
                      </a: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6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кре-моподібної</a:t>
                      </a: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кон-</a:t>
                      </a:r>
                      <a:r>
                        <a:rPr lang="ru-RU" sz="6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систенції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</a:tr>
              <a:tr h="1618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Склад</a:t>
                      </a:r>
                      <a:r>
                        <a:rPr lang="ru-RU" sz="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,%/</a:t>
                      </a:r>
                      <a:r>
                        <a:rPr lang="ru-RU" sz="8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властивості</a:t>
                      </a:r>
                      <a:endParaRPr lang="uk-UA" sz="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uk-UA" sz="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uk-UA" sz="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</a:tr>
              <a:tr h="1497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Олія</a:t>
                      </a:r>
                      <a:r>
                        <a:rPr lang="ru-RU" sz="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8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кукурудзяна</a:t>
                      </a:r>
                      <a:r>
                        <a:rPr lang="ru-RU" sz="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,%</a:t>
                      </a:r>
                      <a:endParaRPr lang="uk-UA" sz="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uk-UA" sz="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uk-UA" sz="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</a:tr>
              <a:tr h="920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Prolipid</a:t>
                      </a:r>
                      <a:r>
                        <a:rPr lang="uk-UA" sz="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141/ЦСС</a:t>
                      </a:r>
                      <a:endParaRPr lang="uk-UA" sz="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uk-UA" sz="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6/1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</a:tr>
              <a:tr h="3852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Органолептичні</a:t>
                      </a:r>
                      <a:r>
                        <a:rPr lang="ru-RU" sz="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8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показники</a:t>
                      </a:r>
                      <a:endParaRPr lang="uk-UA" sz="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стабільний, рід-кої кон-систенції</a:t>
                      </a:r>
                      <a:endParaRPr lang="uk-UA" sz="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стабільний</a:t>
                      </a: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6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рідкої</a:t>
                      </a: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6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консистенції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стабільний</a:t>
                      </a: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6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рідкої</a:t>
                      </a: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6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консистенції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стабільний</a:t>
                      </a: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6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рідкої</a:t>
                      </a: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6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консистенції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колоідно</a:t>
                      </a: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6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нестабільний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колоідно</a:t>
                      </a: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6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нестабільний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стабільний</a:t>
                      </a: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6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рідкої</a:t>
                      </a: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6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кре-моподібної</a:t>
                      </a:r>
                      <a:r>
                        <a:rPr lang="ru-RU" sz="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6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консистенції</a:t>
                      </a: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стабільний</a:t>
                      </a: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 </a:t>
                      </a:r>
                      <a:r>
                        <a:rPr lang="ru-RU" sz="6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кремоподібної</a:t>
                      </a:r>
                      <a:r>
                        <a:rPr lang="ru-RU" sz="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6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консистенції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стабільний</a:t>
                      </a: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 </a:t>
                      </a:r>
                      <a:r>
                        <a:rPr lang="ru-RU" sz="6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кремоподібної</a:t>
                      </a:r>
                      <a:r>
                        <a:rPr lang="ru-RU" sz="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6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консистенції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колоідно</a:t>
                      </a:r>
                      <a:r>
                        <a:rPr lang="ru-RU" sz="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600" b="1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нестабільний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стабільний</a:t>
                      </a: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вязкий, </a:t>
                      </a:r>
                      <a:r>
                        <a:rPr lang="ru-RU" sz="6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жирний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стабільний</a:t>
                      </a:r>
                      <a:endParaRPr lang="ru-RU" sz="600" b="1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вязкий, </a:t>
                      </a:r>
                      <a:r>
                        <a:rPr lang="ru-RU" sz="6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жирний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</a:tr>
              <a:tr h="1618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Склад</a:t>
                      </a:r>
                      <a:r>
                        <a:rPr lang="ru-RU" sz="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,%/</a:t>
                      </a:r>
                      <a:r>
                        <a:rPr lang="ru-RU" sz="8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властивості</a:t>
                      </a:r>
                      <a:endParaRPr lang="uk-UA" sz="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uk-UA" sz="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uk-UA" sz="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uk-UA" sz="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</a:tr>
              <a:tr h="1497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Олія</a:t>
                      </a:r>
                      <a:r>
                        <a:rPr lang="ru-RU" sz="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8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кукурудзяна</a:t>
                      </a:r>
                      <a:r>
                        <a:rPr lang="ru-RU" sz="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%</a:t>
                      </a:r>
                      <a:endParaRPr lang="uk-UA" sz="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uk-UA" sz="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uk-UA" sz="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uk-UA" sz="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uk-UA" sz="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uk-UA" sz="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</a:tr>
              <a:tr h="95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Ламекрем</a:t>
                      </a:r>
                      <a:r>
                        <a:rPr lang="uk-UA" sz="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/ЦСС</a:t>
                      </a:r>
                      <a:endParaRPr lang="uk-UA" sz="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uk-UA" sz="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uk-UA" sz="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uk-UA" sz="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6/1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</a:tr>
              <a:tr h="3744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Органолептичні</a:t>
                      </a:r>
                      <a:r>
                        <a:rPr lang="ru-RU" sz="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8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показники</a:t>
                      </a:r>
                      <a:endParaRPr lang="uk-UA" sz="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нестабільний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нестабільний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нестабільний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нестабільний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нестабільний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стабільний</a:t>
                      </a: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endParaRPr lang="ru-RU" sz="600" b="1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рідкий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стабільний</a:t>
                      </a: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6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кремоподібний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стабільний</a:t>
                      </a: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6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кремоподібний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стабільний</a:t>
                      </a: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6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кремоподібний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колоідно</a:t>
                      </a:r>
                      <a:r>
                        <a:rPr lang="ru-RU" sz="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600" b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нестабільний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стабільний</a:t>
                      </a: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6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кремоподібний</a:t>
                      </a:r>
                      <a:endParaRPr lang="uk-UA" sz="6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жирний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стабільний</a:t>
                      </a: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вязкий</a:t>
                      </a:r>
                      <a:endParaRPr lang="uk-UA" sz="6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жирний</a:t>
                      </a:r>
                      <a:r>
                        <a:rPr lang="ru-RU" sz="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354" marR="48354" marT="0" marB="0"/>
                </a:tc>
              </a:tr>
            </a:tbl>
          </a:graphicData>
        </a:graphic>
      </p:graphicFrame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7830357"/>
              </p:ext>
            </p:extLst>
          </p:nvPr>
        </p:nvGraphicFramePr>
        <p:xfrm>
          <a:off x="103678" y="2429789"/>
          <a:ext cx="3383328" cy="11483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7776"/>
                <a:gridCol w="1127776"/>
                <a:gridCol w="1127776"/>
              </a:tblGrid>
              <a:tr h="436886"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4762">
                <a:tc gridSpan="3">
                  <a:txBody>
                    <a:bodyPr/>
                    <a:lstStyle/>
                    <a:p>
                      <a:pPr algn="ctr"/>
                      <a:endParaRPr lang="uk-UA" sz="600" dirty="0" smtClean="0"/>
                    </a:p>
                    <a:p>
                      <a:pPr algn="ctr"/>
                      <a:endParaRPr lang="uk-UA" sz="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uk-UA" sz="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uk-UA" sz="600" dirty="0" smtClean="0">
                          <a:latin typeface="Times New Roman" pitchFamily="18" charset="0"/>
                          <a:cs typeface="Times New Roman" pitchFamily="18" charset="0"/>
                        </a:rPr>
                        <a:t>Мікрофотографії</a:t>
                      </a:r>
                      <a:r>
                        <a:rPr lang="uk-UA" sz="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дослідних зразків</a:t>
                      </a:r>
                      <a:endParaRPr lang="uk-UA" sz="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sz="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sz="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4275">
                <a:tc>
                  <a:txBody>
                    <a:bodyPr/>
                    <a:lstStyle/>
                    <a:p>
                      <a:r>
                        <a:rPr lang="uk-UA" sz="700" dirty="0" smtClean="0">
                          <a:latin typeface="Times New Roman" pitchFamily="18" charset="0"/>
                          <a:cs typeface="Times New Roman" pitchFamily="18" charset="0"/>
                        </a:rPr>
                        <a:t>Зразок №</a:t>
                      </a:r>
                      <a:r>
                        <a:rPr lang="uk-UA" sz="7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32</a:t>
                      </a:r>
                      <a:endParaRPr lang="uk-UA" sz="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700" dirty="0" smtClean="0">
                          <a:latin typeface="Times New Roman" pitchFamily="18" charset="0"/>
                          <a:cs typeface="Times New Roman" pitchFamily="18" charset="0"/>
                        </a:rPr>
                        <a:t>    Зразок №</a:t>
                      </a:r>
                      <a:r>
                        <a:rPr lang="uk-UA" sz="7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8</a:t>
                      </a:r>
                      <a:endParaRPr lang="uk-UA" sz="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700" dirty="0" smtClean="0">
                          <a:latin typeface="Times New Roman" pitchFamily="18" charset="0"/>
                          <a:cs typeface="Times New Roman" pitchFamily="18" charset="0"/>
                        </a:rPr>
                        <a:t>Зразок №</a:t>
                      </a:r>
                      <a:r>
                        <a:rPr lang="uk-UA" sz="7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15</a:t>
                      </a:r>
                      <a:endParaRPr lang="uk-UA" sz="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3464" y="2430269"/>
            <a:ext cx="823775" cy="6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088" y="2425171"/>
            <a:ext cx="864099" cy="648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0800" y="2442728"/>
            <a:ext cx="800017" cy="648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Прямоугольник 29"/>
          <p:cNvSpPr/>
          <p:nvPr/>
        </p:nvSpPr>
        <p:spPr>
          <a:xfrm>
            <a:off x="4661539" y="2542251"/>
            <a:ext cx="4230941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uk-UA" sz="600" b="1" dirty="0" smtClean="0">
                <a:latin typeface="Times New Roman" pitchFamily="18" charset="0"/>
                <a:cs typeface="Times New Roman" pitchFamily="18" charset="0"/>
              </a:rPr>
              <a:t>Висновки: </a:t>
            </a:r>
            <a:r>
              <a:rPr lang="uk-UA" sz="600" dirty="0" smtClean="0">
                <a:latin typeface="Times New Roman" pitchFamily="18" charset="0"/>
                <a:cs typeface="Times New Roman" pitchFamily="18" charset="0"/>
              </a:rPr>
              <a:t>Досліджено властивості емульсійних основ, що містять  олію кукурудзяну в концентрації від 4 до 20% з використанням сучасних емульгаторів </a:t>
            </a:r>
            <a:r>
              <a:rPr lang="uk-UA" sz="600" dirty="0" err="1" smtClean="0">
                <a:latin typeface="Times New Roman" pitchFamily="18" charset="0"/>
                <a:cs typeface="Times New Roman" pitchFamily="18" charset="0"/>
              </a:rPr>
              <a:t>проліпід</a:t>
            </a:r>
            <a:r>
              <a:rPr lang="uk-UA" sz="600" dirty="0" smtClean="0">
                <a:latin typeface="Times New Roman" pitchFamily="18" charset="0"/>
                <a:cs typeface="Times New Roman" pitchFamily="18" charset="0"/>
              </a:rPr>
              <a:t> 141 (</a:t>
            </a:r>
            <a:r>
              <a:rPr lang="uk-UA" sz="600" dirty="0" err="1" smtClean="0">
                <a:latin typeface="Times New Roman" pitchFamily="18" charset="0"/>
                <a:cs typeface="Times New Roman" pitchFamily="18" charset="0"/>
              </a:rPr>
              <a:t>гліцерилстеарат</a:t>
            </a:r>
            <a:r>
              <a:rPr lang="uk-UA" sz="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600" dirty="0" err="1">
                <a:latin typeface="Times New Roman" pitchFamily="18" charset="0"/>
                <a:cs typeface="Times New Roman" pitchFamily="18" charset="0"/>
              </a:rPr>
              <a:t>бегеніловий</a:t>
            </a:r>
            <a:r>
              <a:rPr lang="uk-UA" sz="600" dirty="0">
                <a:latin typeface="Times New Roman" pitchFamily="18" charset="0"/>
                <a:cs typeface="Times New Roman" pitchFamily="18" charset="0"/>
              </a:rPr>
              <a:t> спирт, пальмітинова кислота, стеаринова кислота, лецитин, </a:t>
            </a:r>
            <a:r>
              <a:rPr lang="uk-UA" sz="600" dirty="0" err="1">
                <a:latin typeface="Times New Roman" pitchFamily="18" charset="0"/>
                <a:cs typeface="Times New Roman" pitchFamily="18" charset="0"/>
              </a:rPr>
              <a:t>лауриловий</a:t>
            </a:r>
            <a:r>
              <a:rPr lang="uk-UA" sz="600" dirty="0">
                <a:latin typeface="Times New Roman" pitchFamily="18" charset="0"/>
                <a:cs typeface="Times New Roman" pitchFamily="18" charset="0"/>
              </a:rPr>
              <a:t> спирт, </a:t>
            </a:r>
            <a:r>
              <a:rPr lang="uk-UA" sz="600" dirty="0" err="1">
                <a:latin typeface="Times New Roman" pitchFamily="18" charset="0"/>
                <a:cs typeface="Times New Roman" pitchFamily="18" charset="0"/>
              </a:rPr>
              <a:t>миристиловий</a:t>
            </a:r>
            <a:r>
              <a:rPr lang="uk-UA" sz="600" dirty="0">
                <a:latin typeface="Times New Roman" pitchFamily="18" charset="0"/>
                <a:cs typeface="Times New Roman" pitchFamily="18" charset="0"/>
              </a:rPr>
              <a:t> спирт, </a:t>
            </a:r>
            <a:r>
              <a:rPr lang="uk-UA" sz="600" dirty="0" err="1">
                <a:latin typeface="Times New Roman" pitchFamily="18" charset="0"/>
                <a:cs typeface="Times New Roman" pitchFamily="18" charset="0"/>
              </a:rPr>
              <a:t>цетиловий</a:t>
            </a:r>
            <a:r>
              <a:rPr lang="uk-UA" sz="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600" dirty="0" smtClean="0">
                <a:latin typeface="Times New Roman" pitchFamily="18" charset="0"/>
                <a:cs typeface="Times New Roman" pitchFamily="18" charset="0"/>
              </a:rPr>
              <a:t>спирт),  </a:t>
            </a:r>
            <a:r>
              <a:rPr lang="uk-UA" sz="600" dirty="0" err="1" smtClean="0">
                <a:latin typeface="Times New Roman" pitchFamily="18" charset="0"/>
                <a:cs typeface="Times New Roman" pitchFamily="18" charset="0"/>
              </a:rPr>
              <a:t>ламекрем</a:t>
            </a:r>
            <a:r>
              <a:rPr lang="uk-UA" sz="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uk-UA" sz="600" dirty="0" err="1" smtClean="0">
                <a:latin typeface="Times New Roman" pitchFamily="18" charset="0"/>
                <a:cs typeface="Times New Roman" pitchFamily="18" charset="0"/>
              </a:rPr>
              <a:t>гліцерилстеарат</a:t>
            </a:r>
            <a:r>
              <a:rPr lang="uk-UA" sz="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600" dirty="0" err="1" smtClean="0">
                <a:latin typeface="Times New Roman" pitchFamily="18" charset="0"/>
                <a:cs typeface="Times New Roman" pitchFamily="18" charset="0"/>
              </a:rPr>
              <a:t>гліцерилстеарат</a:t>
            </a:r>
            <a:r>
              <a:rPr lang="uk-UA" sz="600" dirty="0" smtClean="0">
                <a:latin typeface="Times New Roman" pitchFamily="18" charset="0"/>
                <a:cs typeface="Times New Roman" pitchFamily="18" charset="0"/>
              </a:rPr>
              <a:t> цитрат), </a:t>
            </a:r>
            <a:r>
              <a:rPr lang="uk-UA" sz="600" dirty="0" err="1" smtClean="0">
                <a:latin typeface="Times New Roman" pitchFamily="18" charset="0"/>
                <a:cs typeface="Times New Roman" pitchFamily="18" charset="0"/>
              </a:rPr>
              <a:t>ксильянс</a:t>
            </a:r>
            <a:r>
              <a:rPr lang="uk-UA" sz="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uk-UA" sz="600" dirty="0" err="1" smtClean="0">
                <a:latin typeface="Times New Roman" pitchFamily="18" charset="0"/>
                <a:cs typeface="Times New Roman" pitchFamily="18" charset="0"/>
              </a:rPr>
              <a:t>цетеариловий</a:t>
            </a:r>
            <a:r>
              <a:rPr lang="uk-UA" sz="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600" dirty="0" err="1">
                <a:latin typeface="Times New Roman" pitchFamily="18" charset="0"/>
                <a:cs typeface="Times New Roman" pitchFamily="18" charset="0"/>
              </a:rPr>
              <a:t>глікозид</a:t>
            </a:r>
            <a:r>
              <a:rPr lang="uk-UA" sz="6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uk-UA" sz="600" dirty="0" err="1">
                <a:latin typeface="Times New Roman" pitchFamily="18" charset="0"/>
                <a:cs typeface="Times New Roman" pitchFamily="18" charset="0"/>
              </a:rPr>
              <a:t>цетеариловий</a:t>
            </a:r>
            <a:r>
              <a:rPr lang="uk-UA" sz="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600" dirty="0" smtClean="0">
                <a:latin typeface="Times New Roman" pitchFamily="18" charset="0"/>
                <a:cs typeface="Times New Roman" pitchFamily="18" charset="0"/>
              </a:rPr>
              <a:t>спирт) в діапазоні концентрацій від 4 до 8% з використанням додатково  в низці зразків структуроутворювача </a:t>
            </a:r>
            <a:r>
              <a:rPr lang="uk-UA" sz="600" dirty="0" err="1" smtClean="0">
                <a:latin typeface="Times New Roman" pitchFamily="18" charset="0"/>
                <a:cs typeface="Times New Roman" pitchFamily="18" charset="0"/>
              </a:rPr>
              <a:t>цетилстеарилового</a:t>
            </a:r>
            <a:r>
              <a:rPr lang="uk-UA" sz="600" dirty="0" smtClean="0">
                <a:latin typeface="Times New Roman" pitchFamily="18" charset="0"/>
                <a:cs typeface="Times New Roman" pitchFamily="18" charset="0"/>
              </a:rPr>
              <a:t> спирту 1%,  За результатами дослідження органолептичних параметрів та колоїдної  і  термостабільності обрано стабільні зразки </a:t>
            </a:r>
            <a:r>
              <a:rPr lang="uk-UA" sz="600" dirty="0" err="1" smtClean="0">
                <a:latin typeface="Times New Roman" pitchFamily="18" charset="0"/>
                <a:cs typeface="Times New Roman" pitchFamily="18" charset="0"/>
              </a:rPr>
              <a:t>кремоподібної</a:t>
            </a:r>
            <a:r>
              <a:rPr lang="uk-UA" sz="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600" dirty="0" smtClean="0">
                <a:latin typeface="Times New Roman" pitchFamily="18" charset="0"/>
                <a:cs typeface="Times New Roman" pitchFamily="18" charset="0"/>
              </a:rPr>
              <a:t>консистенції </a:t>
            </a:r>
            <a:r>
              <a:rPr lang="uk-UA" sz="600" dirty="0" smtClean="0">
                <a:latin typeface="Times New Roman" pitchFamily="18" charset="0"/>
                <a:cs typeface="Times New Roman" pitchFamily="18" charset="0"/>
              </a:rPr>
              <a:t>для яких проводили мікроскопічні дослідження, які показали рівномірний розподіл часток масляної дисперсної фази з розміром від 0,02 до 0,1 мкм. Обрані основи будуть використанні при розробці  дерматологічного крему.</a:t>
            </a:r>
            <a:endParaRPr lang="uk-UA" sz="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8188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</TotalTime>
  <Words>812</Words>
  <Application>Microsoft Office PowerPoint</Application>
  <PresentationFormat>Экран (4:3)</PresentationFormat>
  <Paragraphs>185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INTEGRITY IN ONLINE EDUCATION</dc:title>
  <dc:creator>katek</dc:creator>
  <cp:lastModifiedBy>User</cp:lastModifiedBy>
  <cp:revision>30</cp:revision>
  <dcterms:created xsi:type="dcterms:W3CDTF">2023-05-15T05:32:40Z</dcterms:created>
  <dcterms:modified xsi:type="dcterms:W3CDTF">2023-11-14T07:34:18Z</dcterms:modified>
</cp:coreProperties>
</file>