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21386800"/>
  <p:notesSz cx="6858000" cy="9144000"/>
  <p:defaultTextStyle>
    <a:defPPr>
      <a:defRPr lang="ru-RU"/>
    </a:defPPr>
    <a:lvl1pPr marL="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0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5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1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62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15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067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20" algn="l" defTabSz="295230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6" autoAdjust="0"/>
    <p:restoredTop sz="94677" autoAdjust="0"/>
  </p:normalViewPr>
  <p:slideViewPr>
    <p:cSldViewPr>
      <p:cViewPr varScale="1">
        <p:scale>
          <a:sx n="28" d="100"/>
          <a:sy n="28" d="100"/>
        </p:scale>
        <p:origin x="924" y="114"/>
      </p:cViewPr>
      <p:guideLst>
        <p:guide orient="horz" pos="673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F1E9E-42A5-44BD-9E26-F1C6306E4CDE}" type="datetimeFigureOut">
              <a:rPr lang="ru-UA" smtClean="0"/>
              <a:t>30.10.2023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DEB85-CBC8-4B8D-8202-30AFAD100F50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2199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DEB85-CBC8-4B8D-8202-30AFAD100F50}" type="slidenum">
              <a:rPr lang="ru-UA" smtClean="0"/>
              <a:t>1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4455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6643773"/>
            <a:ext cx="25737979" cy="45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65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2" y="856467"/>
            <a:ext cx="6812994" cy="1824808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856467"/>
            <a:ext cx="19934317" cy="182480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4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13743003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5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0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45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461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8076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691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3306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92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81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3999" y="4990256"/>
            <a:ext cx="13373656" cy="14114299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392320" y="4990256"/>
            <a:ext cx="13373656" cy="14114299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9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4000" y="4787279"/>
            <a:ext cx="13378914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14000" y="6782389"/>
            <a:ext cx="13378914" cy="1232216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10" y="4787279"/>
            <a:ext cx="13384170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152" indent="0">
              <a:buNone/>
              <a:defRPr sz="6500" b="1"/>
            </a:lvl2pPr>
            <a:lvl3pPr marL="2952305" indent="0">
              <a:buNone/>
              <a:defRPr sz="5800" b="1"/>
            </a:lvl3pPr>
            <a:lvl4pPr marL="4428457" indent="0">
              <a:buNone/>
              <a:defRPr sz="5100" b="1"/>
            </a:lvl4pPr>
            <a:lvl5pPr marL="5904610" indent="0">
              <a:buNone/>
              <a:defRPr sz="5100" b="1"/>
            </a:lvl5pPr>
            <a:lvl6pPr marL="7380762" indent="0">
              <a:buNone/>
              <a:defRPr sz="5100" b="1"/>
            </a:lvl6pPr>
            <a:lvl7pPr marL="8856915" indent="0">
              <a:buNone/>
              <a:defRPr sz="5100" b="1"/>
            </a:lvl7pPr>
            <a:lvl8pPr marL="10333067" indent="0">
              <a:buNone/>
              <a:defRPr sz="5100" b="1"/>
            </a:lvl8pPr>
            <a:lvl9pPr marL="11809220" indent="0">
              <a:buNone/>
              <a:defRPr sz="5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381810" y="6782389"/>
            <a:ext cx="13384170" cy="12322164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0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7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1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8629" y="851514"/>
            <a:ext cx="16927347" cy="1825304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01" y="4475388"/>
            <a:ext cx="9961903" cy="14629166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5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7" y="14970761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/>
          <a:lstStyle>
            <a:lvl1pPr marL="0" indent="0">
              <a:buNone/>
              <a:defRPr sz="10400"/>
            </a:lvl1pPr>
            <a:lvl2pPr marL="1476152" indent="0">
              <a:buNone/>
              <a:defRPr sz="9000"/>
            </a:lvl2pPr>
            <a:lvl3pPr marL="2952305" indent="0">
              <a:buNone/>
              <a:defRPr sz="7800"/>
            </a:lvl3pPr>
            <a:lvl4pPr marL="4428457" indent="0">
              <a:buNone/>
              <a:defRPr sz="6500"/>
            </a:lvl4pPr>
            <a:lvl5pPr marL="5904610" indent="0">
              <a:buNone/>
              <a:defRPr sz="6500"/>
            </a:lvl5pPr>
            <a:lvl6pPr marL="7380762" indent="0">
              <a:buNone/>
              <a:defRPr sz="6500"/>
            </a:lvl6pPr>
            <a:lvl7pPr marL="8856915" indent="0">
              <a:buNone/>
              <a:defRPr sz="6500"/>
            </a:lvl7pPr>
            <a:lvl8pPr marL="10333067" indent="0">
              <a:buNone/>
              <a:defRPr sz="6500"/>
            </a:lvl8pPr>
            <a:lvl9pPr marL="11809220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7" y="16738144"/>
            <a:ext cx="18167985" cy="2509977"/>
          </a:xfrm>
        </p:spPr>
        <p:txBody>
          <a:bodyPr/>
          <a:lstStyle>
            <a:lvl1pPr marL="0" indent="0">
              <a:buNone/>
              <a:defRPr sz="4600"/>
            </a:lvl1pPr>
            <a:lvl2pPr marL="1476152" indent="0">
              <a:buNone/>
              <a:defRPr sz="3900"/>
            </a:lvl2pPr>
            <a:lvl3pPr marL="2952305" indent="0">
              <a:buNone/>
              <a:defRPr sz="3200"/>
            </a:lvl3pPr>
            <a:lvl4pPr marL="4428457" indent="0">
              <a:buNone/>
              <a:defRPr sz="3000"/>
            </a:lvl4pPr>
            <a:lvl5pPr marL="5904610" indent="0">
              <a:buNone/>
              <a:defRPr sz="3000"/>
            </a:lvl5pPr>
            <a:lvl6pPr marL="7380762" indent="0">
              <a:buNone/>
              <a:defRPr sz="3000"/>
            </a:lvl6pPr>
            <a:lvl7pPr marL="8856915" indent="0">
              <a:buNone/>
              <a:defRPr sz="3000"/>
            </a:lvl7pPr>
            <a:lvl8pPr marL="10333067" indent="0">
              <a:buNone/>
              <a:defRPr sz="3000"/>
            </a:lvl8pPr>
            <a:lvl9pPr marL="11809220" indent="0">
              <a:buNone/>
              <a:defRPr sz="3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856463"/>
            <a:ext cx="27251978" cy="3564467"/>
          </a:xfrm>
          <a:prstGeom prst="rect">
            <a:avLst/>
          </a:prstGeom>
        </p:spPr>
        <p:txBody>
          <a:bodyPr vert="horz" lIns="295230" tIns="147615" rIns="295230" bIns="1476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4990256"/>
            <a:ext cx="27251978" cy="14114299"/>
          </a:xfrm>
          <a:prstGeom prst="rect">
            <a:avLst/>
          </a:prstGeom>
        </p:spPr>
        <p:txBody>
          <a:bodyPr vert="horz" lIns="295230" tIns="147615" rIns="295230" bIns="1476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999" y="19822399"/>
            <a:ext cx="7065328" cy="1138649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7875-174D-42DB-BFDA-440240146483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58" y="19822399"/>
            <a:ext cx="9588659" cy="1138649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19822399"/>
            <a:ext cx="7065328" cy="1138649"/>
          </a:xfrm>
          <a:prstGeom prst="rect">
            <a:avLst/>
          </a:prstGeom>
        </p:spPr>
        <p:txBody>
          <a:bodyPr vert="horz" lIns="295230" tIns="147615" rIns="295230" bIns="14761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0ABB-BD14-4B0C-AAD9-A7E75B6E5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5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4" indent="-1107114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48" indent="-922595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8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3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68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39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91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44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296" indent="-738076" algn="l" defTabSz="29523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0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5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1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62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15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067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20" algn="l" defTabSz="295230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Пошта Национальный фармацевтически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3981" y="39128"/>
            <a:ext cx="9925143" cy="430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40010" y="615130"/>
            <a:ext cx="21338653" cy="1877437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ОБГРУНТУВАННЯ КОМПЛЕКСУ ЛРС ПРИ СТВОРЕННІ М҆ЯКОЇ ЛІКАРЬКОЇ ФОРМИ ДЛЯ ЛІКУВАННЯ ОПІКІВ</a:t>
            </a:r>
            <a:endParaRPr lang="ru-UA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Logo Depatmev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3195" y="72609"/>
            <a:ext cx="3809978" cy="413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9739089" y="4343444"/>
            <a:ext cx="9890432" cy="2962350"/>
            <a:chOff x="336426" y="6774188"/>
            <a:chExt cx="10559918" cy="29623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83176" y="7489769"/>
              <a:ext cx="10513168" cy="224676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indent="354013" algn="just"/>
              <a:r>
                <a:rPr lang="uk-UA" sz="2800" dirty="0">
                  <a:latin typeface="Book Antiqua" panose="02040602050305030304" pitchFamily="18" charset="0"/>
                </a:rPr>
                <a:t>Виконання даного дослідження проводилося шляхом аналізу широкого кола джерел з мережі </a:t>
              </a:r>
              <a:r>
                <a:rPr lang="uk-UA" sz="2800" dirty="0" err="1">
                  <a:latin typeface="Book Antiqua" panose="02040602050305030304" pitchFamily="18" charset="0"/>
                </a:rPr>
                <a:t>Internet</a:t>
              </a:r>
              <a:r>
                <a:rPr lang="uk-UA" sz="2800" dirty="0">
                  <a:latin typeface="Book Antiqua" panose="02040602050305030304" pitchFamily="18" charset="0"/>
                </a:rPr>
                <a:t>, інтернет-видань та бази наукової періодики </a:t>
              </a:r>
              <a:r>
                <a:rPr lang="uk-UA" sz="2800" dirty="0" err="1">
                  <a:latin typeface="Book Antiqua" panose="02040602050305030304" pitchFamily="18" charset="0"/>
                </a:rPr>
                <a:t>PubMed</a:t>
              </a:r>
              <a:r>
                <a:rPr lang="uk-UA" sz="2800" dirty="0">
                  <a:latin typeface="Book Antiqua" panose="02040602050305030304" pitchFamily="18" charset="0"/>
                </a:rPr>
                <a:t>. У даному дослідженні використані теоретичні методи дослідження – узагальнення та системний аналіз.</a:t>
              </a:r>
              <a:endParaRPr lang="ru-RU" sz="2800" b="1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426" y="6774188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uk-U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ТА МЕТОДИ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73955" y="4376999"/>
            <a:ext cx="889408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ВСТУП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41249" y="15580277"/>
            <a:ext cx="8999614" cy="3030893"/>
            <a:chOff x="255123" y="4260477"/>
            <a:chExt cx="10616873" cy="3030893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55123" y="5044601"/>
              <a:ext cx="10513169" cy="224676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800" dirty="0">
                  <a:latin typeface="Book Antiqua" panose="02040602050305030304" pitchFamily="18" charset="0"/>
                </a:rPr>
                <a:t>Пошук найефективніших рослин, які можуть бути використані у виготовленні </a:t>
              </a:r>
              <a:r>
                <a:rPr lang="uk-UA" sz="2800" dirty="0" smtClean="0">
                  <a:latin typeface="Book Antiqua" panose="02040602050305030304" pitchFamily="18" charset="0"/>
                </a:rPr>
                <a:t>засобу </a:t>
              </a:r>
              <a:r>
                <a:rPr lang="uk-UA" sz="2800" dirty="0">
                  <a:latin typeface="Book Antiqua" panose="02040602050305030304" pitchFamily="18" charset="0"/>
                </a:rPr>
                <a:t>для загоєння ран і виразок після </a:t>
              </a:r>
              <a:r>
                <a:rPr lang="uk-UA" sz="2800" dirty="0" err="1">
                  <a:latin typeface="Book Antiqua" panose="02040602050305030304" pitchFamily="18" charset="0"/>
                </a:rPr>
                <a:t>опіків</a:t>
              </a:r>
              <a:r>
                <a:rPr lang="uk-UA" sz="2800" dirty="0">
                  <a:latin typeface="Book Antiqua" panose="02040602050305030304" pitchFamily="18" charset="0"/>
                </a:rPr>
                <a:t>, детальний огляд їх лікувальних властивостей, що сприятиме догляду за </a:t>
              </a:r>
              <a:r>
                <a:rPr lang="uk-UA" sz="2800" dirty="0" smtClean="0">
                  <a:latin typeface="Book Antiqua" panose="02040602050305030304" pitchFamily="18" charset="0"/>
                </a:rPr>
                <a:t>ушкодженою шкірою.</a:t>
              </a:r>
              <a:endParaRPr lang="uk-UA" sz="2800" b="1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829" y="4260477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МЕТА ДОСЛІДЖЕННЯ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9817720" y="7485542"/>
            <a:ext cx="9858437" cy="13712439"/>
            <a:chOff x="239438" y="4427023"/>
            <a:chExt cx="10525758" cy="13712439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39438" y="5120513"/>
              <a:ext cx="10513168" cy="1301894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          Найбільш </a:t>
              </a:r>
              <a:r>
                <a:rPr lang="uk-UA" sz="2800" dirty="0">
                  <a:latin typeface="Book Antiqua" panose="02040602050305030304" pitchFamily="18" charset="0"/>
                </a:rPr>
                <a:t>ефективними групами </a:t>
              </a:r>
              <a:r>
                <a:rPr lang="uk-UA" sz="2800" dirty="0" smtClean="0">
                  <a:latin typeface="Book Antiqua" panose="02040602050305030304" pitchFamily="18" charset="0"/>
                </a:rPr>
                <a:t>лікарських </a:t>
              </a:r>
              <a:r>
                <a:rPr lang="uk-UA" sz="2800" dirty="0">
                  <a:latin typeface="Book Antiqua" panose="02040602050305030304" pitchFamily="18" charset="0"/>
                </a:rPr>
                <a:t>засобів, застосовуваних при лікуванні опікових ран, є антибіотики та антисептики. Проте алопатична та народна медицина відводять значну роль у загоєнні ран та виразок після </a:t>
              </a:r>
              <a:r>
                <a:rPr lang="uk-UA" sz="2800" dirty="0" err="1">
                  <a:latin typeface="Book Antiqua" panose="02040602050305030304" pitchFamily="18" charset="0"/>
                </a:rPr>
                <a:t>опіків</a:t>
              </a:r>
              <a:r>
                <a:rPr lang="uk-UA" sz="2800" dirty="0">
                  <a:latin typeface="Book Antiqua" panose="02040602050305030304" pitchFamily="18" charset="0"/>
                </a:rPr>
                <a:t> засобам природного походження. Серед рослинних засобів нашу увагу привернули, на наш погляд, найбільш ефективні, які було вирішено використати при розробці м’якої лікарської форми.</a:t>
              </a:r>
              <a:endParaRPr lang="en-US" sz="2800" dirty="0">
                <a:latin typeface="Book Antiqua" panose="02040602050305030304" pitchFamily="18" charset="0"/>
              </a:endParaRPr>
            </a:p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          Екстракти </a:t>
              </a:r>
              <a:r>
                <a:rPr lang="uk-UA" sz="2800" dirty="0">
                  <a:latin typeface="Book Antiqua" panose="02040602050305030304" pitchFamily="18" charset="0"/>
                </a:rPr>
                <a:t>нагідок лікарських мають протизапальні та антисептичні властивості, усувають процес утворення набряку та почервоніння; сприяють знешкодженню бактерій і зменшенню ризику інфекційного ураження, прискоренню загоєння ран та відновленню тканин.</a:t>
              </a:r>
              <a:endParaRPr lang="en-US" sz="2800" dirty="0">
                <a:latin typeface="Book Antiqua" panose="02040602050305030304" pitchFamily="18" charset="0"/>
              </a:endParaRPr>
            </a:p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          Ефірна </a:t>
              </a:r>
              <a:r>
                <a:rPr lang="uk-UA" sz="2800" dirty="0">
                  <a:latin typeface="Book Antiqua" panose="02040602050305030304" pitchFamily="18" charset="0"/>
                </a:rPr>
                <a:t>олія чебрецю. Рослина має антисептичні властивості, тому може бути використана для обробки опікових ран, які супроводжуються інфекційною інвазією, інгібує ріст хвороботворних бактерій, які можуть потрапити в зону ураження і сприяти запаленню, має протизапальні властивості, зменшує біль в опіковій області.</a:t>
              </a:r>
              <a:endParaRPr lang="en-US" sz="2800" dirty="0">
                <a:latin typeface="Book Antiqua" panose="02040602050305030304" pitchFamily="18" charset="0"/>
              </a:endParaRPr>
            </a:p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          Ефірні </a:t>
              </a:r>
              <a:r>
                <a:rPr lang="uk-UA" sz="2800" dirty="0">
                  <a:latin typeface="Book Antiqua" panose="02040602050305030304" pitchFamily="18" charset="0"/>
                </a:rPr>
                <a:t>олія лаванди. Даний засіб здатний заспокоювати больові відчуття та зменшувати дискомфорт, усувати запалення тканин і набряк, виявляє антисептичні властивості, що сприяють зниженню ризику інфекційного ураження опікової рани.</a:t>
              </a:r>
              <a:endParaRPr lang="en-US" sz="2800" dirty="0">
                <a:latin typeface="Book Antiqua" panose="02040602050305030304" pitchFamily="18" charset="0"/>
              </a:endParaRPr>
            </a:p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         Екстракт </a:t>
              </a:r>
              <a:r>
                <a:rPr lang="uk-UA" sz="2800" dirty="0">
                  <a:latin typeface="Book Antiqua" panose="02040602050305030304" pitchFamily="18" charset="0"/>
                </a:rPr>
                <a:t>золототисячника має протизапальні властивості, сприяє загоєнню ран і відновленню пошкоджених тканин, знижує ризик інфекційного ураження опікової рани</a:t>
              </a:r>
              <a:r>
                <a:rPr lang="uk-UA" sz="2800" dirty="0" smtClean="0">
                  <a:latin typeface="Book Antiqua" panose="02040602050305030304" pitchFamily="18" charset="0"/>
                </a:rPr>
                <a:t>.</a:t>
              </a:r>
              <a:endParaRPr lang="en-US" sz="2800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2029" y="4427023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РЕЗУЛЬТАТИ ТА ОБГОВОРЕННЯ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0141222" y="11746629"/>
            <a:ext cx="9689894" cy="1145129"/>
            <a:chOff x="401949" y="3751824"/>
            <a:chExt cx="10466013" cy="117011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01949" y="4387301"/>
              <a:ext cx="10466013" cy="53463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indent="354013" algn="just"/>
              <a:endParaRPr lang="uk-UA" sz="2800" b="1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1949" y="3751824"/>
              <a:ext cx="10466012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ВИСНОВКИ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35414" y="2638556"/>
            <a:ext cx="18147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Національній фармацевтичній університет</a:t>
            </a:r>
          </a:p>
          <a:p>
            <a:pPr algn="ctr"/>
            <a:r>
              <a:rPr lang="uk-UA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Кафедра аптечної технології ліків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Мала О.Д.,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Ковальова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rPr>
              <a:t> Т. М.</a:t>
            </a:r>
            <a:endParaRPr lang="uk-U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249" y="5161829"/>
            <a:ext cx="8894082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Book Antiqua" panose="02040602050305030304" pitchFamily="18" charset="0"/>
              </a:rPr>
              <a:t> </a:t>
            </a:r>
            <a:r>
              <a:rPr lang="uk-UA" sz="2800" b="1" dirty="0" smtClean="0">
                <a:latin typeface="Book Antiqua" panose="02040602050305030304" pitchFamily="18" charset="0"/>
              </a:rPr>
              <a:t>       Опіки </a:t>
            </a:r>
            <a:r>
              <a:rPr lang="uk-UA" sz="2800" b="1" dirty="0">
                <a:latin typeface="Book Antiqua" panose="02040602050305030304" pitchFamily="18" charset="0"/>
              </a:rPr>
              <a:t>— це ураження шкіри або інших тканин, спричинені контактом з джерелами тепла, іонізуючого випромінювання, хімічними речовинами або електричним струмом. Загоєння ран і виразок, зокрема після </a:t>
            </a:r>
            <a:r>
              <a:rPr lang="uk-UA" sz="2800" b="1" dirty="0" err="1">
                <a:latin typeface="Book Antiqua" panose="02040602050305030304" pitchFamily="18" charset="0"/>
              </a:rPr>
              <a:t>опіків</a:t>
            </a:r>
            <a:r>
              <a:rPr lang="uk-UA" sz="2800" b="1" dirty="0">
                <a:latin typeface="Book Antiqua" panose="02040602050305030304" pitchFamily="18" charset="0"/>
              </a:rPr>
              <a:t>, є важливою складовою процесу відновлення та збереження здоров'я шкіри. Крім того, приєднання умовно-патогенної мікрофлори до ранового процесу зумовлює розвиток гнійно-септичних ускладнень. У таких ситуаціях використання </a:t>
            </a:r>
            <a:r>
              <a:rPr lang="uk-UA" sz="2800" b="1" dirty="0" err="1">
                <a:latin typeface="Book Antiqua" panose="02040602050305030304" pitchFamily="18" charset="0"/>
              </a:rPr>
              <a:t>ранозагоювальних</a:t>
            </a:r>
            <a:r>
              <a:rPr lang="uk-UA" sz="2800" b="1" dirty="0">
                <a:latin typeface="Book Antiqua" panose="02040602050305030304" pitchFamily="18" charset="0"/>
              </a:rPr>
              <a:t> та антимікробних властивостей витягів з лікарської рослинної сировини є важливою допомогою на шляху до відновлення шкіри та зменшення болю.</a:t>
            </a:r>
            <a:endParaRPr lang="en-US" sz="2800" b="1" dirty="0">
              <a:latin typeface="Book Antiqua" panose="02040602050305030304" pitchFamily="18" charset="0"/>
            </a:endParaRPr>
          </a:p>
          <a:p>
            <a:pPr algn="just"/>
            <a:r>
              <a:rPr lang="uk-UA" sz="2800" b="1" dirty="0" smtClean="0">
                <a:latin typeface="Book Antiqua" panose="02040602050305030304" pitchFamily="18" charset="0"/>
              </a:rPr>
              <a:t>      Актуальність </a:t>
            </a:r>
            <a:r>
              <a:rPr lang="uk-UA" sz="2800" b="1" dirty="0">
                <a:latin typeface="Book Antiqua" panose="02040602050305030304" pitchFamily="18" charset="0"/>
              </a:rPr>
              <a:t>теми не лише в її практичному значенні в період військового стану, коли проблема консервативного лікування людей з опіковою травмою є особливо гострою, але й у великому арсеналі природних засобів, які можуть сприяти загоєнню опікових ран та виразок. Лікарські рослини мають природні цілющі властивості, які допомагають заспокоїти запалення, прискорити процес загоєння і підтримати загальне здоров'я шкіри.</a:t>
            </a:r>
            <a:endParaRPr lang="ru-UA" sz="2800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133280" y="4376999"/>
            <a:ext cx="9940762" cy="310854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Book Antiqua" panose="02040602050305030304" pitchFamily="18" charset="0"/>
              </a:rPr>
              <a:t>Екстракт </a:t>
            </a:r>
            <a:r>
              <a:rPr lang="uk-UA" sz="2800" dirty="0" err="1">
                <a:latin typeface="Book Antiqua" panose="02040602050305030304" pitchFamily="18" charset="0"/>
              </a:rPr>
              <a:t>центели</a:t>
            </a:r>
            <a:r>
              <a:rPr lang="uk-UA" sz="2800" dirty="0">
                <a:latin typeface="Book Antiqua" panose="02040602050305030304" pitchFamily="18" charset="0"/>
              </a:rPr>
              <a:t> </a:t>
            </a:r>
            <a:r>
              <a:rPr lang="uk-UA" sz="2800" dirty="0" smtClean="0">
                <a:latin typeface="Book Antiqua" panose="02040602050305030304" pitchFamily="18" charset="0"/>
              </a:rPr>
              <a:t>азійської використовують для </a:t>
            </a:r>
            <a:r>
              <a:rPr lang="uk-UA" sz="2800" dirty="0">
                <a:latin typeface="Book Antiqua" panose="02040602050305030304" pitchFamily="18" charset="0"/>
              </a:rPr>
              <a:t>запобігання </a:t>
            </a:r>
            <a:r>
              <a:rPr lang="uk-UA" sz="2800" dirty="0" err="1" smtClean="0">
                <a:latin typeface="Book Antiqua" panose="02040602050305030304" pitchFamily="18" charset="0"/>
              </a:rPr>
              <a:t>келоїдів</a:t>
            </a:r>
            <a:r>
              <a:rPr lang="uk-UA" sz="2800" dirty="0" smtClean="0">
                <a:latin typeface="Book Antiqua" panose="02040602050305030304" pitchFamily="18" charset="0"/>
              </a:rPr>
              <a:t> та загоєння </a:t>
            </a:r>
            <a:r>
              <a:rPr lang="uk-UA" sz="2800" dirty="0">
                <a:latin typeface="Book Antiqua" panose="02040602050305030304" pitchFamily="18" charset="0"/>
              </a:rPr>
              <a:t>виразок. Виявляє протизапальні властивості, сприяє зменшенню болю та набряку, прискорює процеси загоювання шкіри, стимулює відновлення пошкоджених тканин, має антисептичні властивості, які сприяють знешкодженню бактерій та зменшує ризик розвитку інфекції</a:t>
            </a:r>
            <a:r>
              <a:rPr lang="uk-UA" sz="2800" dirty="0" smtClean="0">
                <a:latin typeface="Book Antiqua" panose="02040602050305030304" pitchFamily="18" charset="0"/>
              </a:rPr>
              <a:t>.</a:t>
            </a:r>
            <a:endParaRPr lang="en-US" sz="3200" dirty="0">
              <a:latin typeface="Book Antiqua" panose="02040602050305030304" pitchFamily="18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C55F5B42-7E00-4F81-93A9-8B2E9E8AE142}"/>
              </a:ext>
            </a:extLst>
          </p:cNvPr>
          <p:cNvGrpSpPr/>
          <p:nvPr/>
        </p:nvGrpSpPr>
        <p:grpSpPr>
          <a:xfrm>
            <a:off x="20074429" y="13450564"/>
            <a:ext cx="9940762" cy="7746803"/>
            <a:chOff x="217703" y="4657055"/>
            <a:chExt cx="10736974" cy="6487024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C36F9A6B-779C-4AE9-907A-31B9D5F4E908}"/>
                </a:ext>
              </a:extLst>
            </p:cNvPr>
            <p:cNvSpPr/>
            <p:nvPr/>
          </p:nvSpPr>
          <p:spPr>
            <a:xfrm>
              <a:off x="217703" y="5293695"/>
              <a:ext cx="10731979" cy="585038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514350" lvl="0" indent="-514350" algn="just">
                <a:buFont typeface="+mj-lt"/>
                <a:buAutoNum type="arabicPeriod"/>
              </a:pPr>
              <a:r>
                <a:rPr lang="ru-RU" sz="2800" dirty="0">
                  <a:latin typeface="Book Antiqua" panose="02040602050305030304" pitchFamily="18" charset="0"/>
                </a:rPr>
                <a:t>Коваленко О. (2020).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 err="1">
                  <a:latin typeface="Book Antiqua" panose="02040602050305030304" pitchFamily="18" charset="0"/>
                </a:rPr>
                <a:t>Сучасний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підхід</a:t>
              </a:r>
              <a:r>
                <a:rPr lang="ru-RU" sz="2800" dirty="0">
                  <a:latin typeface="Book Antiqua" panose="02040602050305030304" pitchFamily="18" charset="0"/>
                </a:rPr>
                <a:t> до </a:t>
              </a:r>
              <a:r>
                <a:rPr lang="ru-RU" sz="2800" dirty="0" err="1">
                  <a:latin typeface="Book Antiqua" panose="02040602050305030304" pitchFamily="18" charset="0"/>
                </a:rPr>
                <a:t>лікування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опіків</a:t>
              </a:r>
              <a:r>
                <a:rPr lang="ru-RU" sz="2800" dirty="0">
                  <a:latin typeface="Book Antiqua" panose="02040602050305030304" pitchFamily="18" charset="0"/>
                </a:rPr>
                <a:t>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i="1" dirty="0" err="1">
                  <a:latin typeface="Book Antiqua" panose="02040602050305030304" pitchFamily="18" charset="0"/>
                </a:rPr>
                <a:t>Інфузійна</a:t>
              </a:r>
              <a:r>
                <a:rPr lang="ru-RU" sz="2800" i="1" dirty="0">
                  <a:latin typeface="Book Antiqua" panose="02040602050305030304" pitchFamily="18" charset="0"/>
                </a:rPr>
                <a:t> та </a:t>
              </a:r>
              <a:r>
                <a:rPr lang="ru-RU" sz="2800" i="1" dirty="0" err="1">
                  <a:latin typeface="Book Antiqua" panose="02040602050305030304" pitchFamily="18" charset="0"/>
                </a:rPr>
                <a:t>хіміотерапія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>
                  <a:latin typeface="Book Antiqua" panose="02040602050305030304" pitchFamily="18" charset="0"/>
                </a:rPr>
                <a:t>, (3.2), 147-148</a:t>
              </a:r>
              <a:r>
                <a:rPr lang="ru-RU" sz="2800" dirty="0" smtClean="0">
                  <a:latin typeface="Book Antiqua" panose="02040602050305030304" pitchFamily="18" charset="0"/>
                </a:rPr>
                <a:t>.</a:t>
              </a:r>
            </a:p>
            <a:p>
              <a:pPr marL="514350" lvl="0" indent="-514350" algn="just">
                <a:buFont typeface="+mj-lt"/>
                <a:buAutoNum type="arabicPeriod"/>
              </a:pPr>
              <a:r>
                <a:rPr lang="en-US" sz="2800" dirty="0" err="1" smtClean="0">
                  <a:latin typeface="Book Antiqua" panose="02040602050305030304" pitchFamily="18" charset="0"/>
                </a:rPr>
                <a:t>Лупак</a:t>
              </a:r>
              <a:r>
                <a:rPr lang="en-US" sz="2800" dirty="0" smtClean="0">
                  <a:latin typeface="Book Antiqua" panose="02040602050305030304" pitchFamily="18" charset="0"/>
                </a:rPr>
                <a:t> </a:t>
              </a:r>
              <a:r>
                <a:rPr lang="en-US" sz="2800" dirty="0">
                  <a:latin typeface="Book Antiqua" panose="02040602050305030304" pitchFamily="18" charset="0"/>
                </a:rPr>
                <a:t>О., </a:t>
              </a:r>
              <a:r>
                <a:rPr lang="en-US" sz="2800" dirty="0" err="1">
                  <a:latin typeface="Book Antiqua" panose="02040602050305030304" pitchFamily="18" charset="0"/>
                </a:rPr>
                <a:t>Клепач</a:t>
              </a:r>
              <a:r>
                <a:rPr lang="en-US" sz="2800" dirty="0">
                  <a:latin typeface="Book Antiqua" panose="02040602050305030304" pitchFamily="18" charset="0"/>
                </a:rPr>
                <a:t> Г., </a:t>
              </a:r>
              <a:r>
                <a:rPr lang="en-US" sz="2800" dirty="0" err="1">
                  <a:latin typeface="Book Antiqua" panose="02040602050305030304" pitchFamily="18" charset="0"/>
                </a:rPr>
                <a:t>Антоняк</a:t>
              </a:r>
              <a:r>
                <a:rPr lang="en-US" sz="2800" dirty="0">
                  <a:latin typeface="Book Antiqua" panose="02040602050305030304" pitchFamily="18" charset="0"/>
                </a:rPr>
                <a:t> Г. </a:t>
              </a:r>
              <a:r>
                <a:rPr lang="en-US" sz="2800" dirty="0" err="1">
                  <a:latin typeface="Book Antiqua" panose="02040602050305030304" pitchFamily="18" charset="0"/>
                </a:rPr>
                <a:t>Біологічно-активні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властивості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природної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та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культурної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форм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Matricaria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recutita</a:t>
              </a:r>
              <a:r>
                <a:rPr lang="en-US" sz="2800" dirty="0">
                  <a:latin typeface="Book Antiqua" panose="02040602050305030304" pitchFamily="18" charset="0"/>
                </a:rPr>
                <a:t> L. Human health: realities and prospects. Monographic series. Vol. </a:t>
              </a:r>
              <a:r>
                <a:rPr lang="en-US" sz="2800" dirty="0" smtClean="0">
                  <a:latin typeface="Book Antiqua" panose="02040602050305030304" pitchFamily="18" charset="0"/>
                </a:rPr>
                <a:t>1.: </a:t>
              </a:r>
              <a:r>
                <a:rPr lang="en-US" sz="2800" dirty="0" err="1">
                  <a:latin typeface="Book Antiqua" panose="02040602050305030304" pitchFamily="18" charset="0"/>
                </a:rPr>
                <a:t>Posvit</a:t>
              </a:r>
              <a:r>
                <a:rPr lang="en-US" sz="2800" dirty="0">
                  <a:latin typeface="Book Antiqua" panose="02040602050305030304" pitchFamily="18" charset="0"/>
                </a:rPr>
                <a:t>, 2016. P. 59–65.</a:t>
              </a:r>
            </a:p>
            <a:p>
              <a:pPr marL="514350" lvl="0" indent="-514350" algn="just">
                <a:buFont typeface="+mj-lt"/>
                <a:buAutoNum type="arabicPeriod"/>
              </a:pPr>
              <a:r>
                <a:rPr lang="ru-RU" sz="2800" dirty="0" err="1">
                  <a:latin typeface="Book Antiqua" panose="02040602050305030304" pitchFamily="18" charset="0"/>
                </a:rPr>
                <a:t>Експериментальне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дослідження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фітопрепаратів</a:t>
              </a:r>
              <a:r>
                <a:rPr lang="ru-RU" sz="2800" dirty="0">
                  <a:latin typeface="Book Antiqua" panose="02040602050305030304" pitchFamily="18" charset="0"/>
                </a:rPr>
                <a:t>, </a:t>
              </a:r>
              <a:r>
                <a:rPr lang="ru-RU" sz="2800" dirty="0" err="1">
                  <a:latin typeface="Book Antiqua" panose="02040602050305030304" pitchFamily="18" charset="0"/>
                </a:rPr>
                <a:t>які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містять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фенольні</a:t>
              </a:r>
              <a:r>
                <a:rPr lang="ru-RU" sz="2800" dirty="0">
                  <a:latin typeface="Book Antiqua" panose="02040602050305030304" pitchFamily="18" charset="0"/>
                </a:rPr>
                <a:t> </a:t>
              </a:r>
              <a:r>
                <a:rPr lang="ru-RU" sz="2800" dirty="0" err="1">
                  <a:latin typeface="Book Antiqua" panose="02040602050305030304" pitchFamily="18" charset="0"/>
                </a:rPr>
                <a:t>сполуки</a:t>
              </a:r>
              <a:r>
                <a:rPr lang="ru-RU" sz="2800" dirty="0">
                  <a:latin typeface="Book Antiqua" panose="02040602050305030304" pitchFamily="18" charset="0"/>
                </a:rPr>
                <a:t>. І. М. </a:t>
              </a:r>
              <a:r>
                <a:rPr lang="ru-RU" sz="2800" dirty="0" err="1">
                  <a:latin typeface="Book Antiqua" panose="02040602050305030304" pitchFamily="18" charset="0"/>
                </a:rPr>
                <a:t>Білай</a:t>
              </a:r>
              <a:r>
                <a:rPr lang="ru-RU" sz="2800" dirty="0">
                  <a:latin typeface="Book Antiqua" panose="02040602050305030304" pitchFamily="18" charset="0"/>
                </a:rPr>
                <a:t>, А. О. Остапенко, М. П. </a:t>
              </a:r>
              <a:r>
                <a:rPr lang="ru-RU" sz="2800" dirty="0" smtClean="0">
                  <a:latin typeface="Book Antiqua" panose="02040602050305030304" pitchFamily="18" charset="0"/>
                </a:rPr>
                <a:t>Красько та </a:t>
              </a:r>
              <a:r>
                <a:rPr lang="ru-RU" sz="2800" dirty="0" err="1" smtClean="0">
                  <a:latin typeface="Book Antiqua" panose="02040602050305030304" pitchFamily="18" charset="0"/>
                </a:rPr>
                <a:t>ін</a:t>
              </a:r>
              <a:r>
                <a:rPr lang="ru-RU" sz="2800" dirty="0" smtClean="0">
                  <a:latin typeface="Book Antiqua" panose="02040602050305030304" pitchFamily="18" charset="0"/>
                </a:rPr>
                <a:t>, </a:t>
              </a:r>
              <a:r>
                <a:rPr lang="en-US" sz="2800" dirty="0" err="1">
                  <a:latin typeface="Book Antiqua" panose="02040602050305030304" pitchFamily="18" charset="0"/>
                </a:rPr>
                <a:t>Науковий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огляд</a:t>
              </a:r>
              <a:r>
                <a:rPr lang="en-US" sz="2800" dirty="0">
                  <a:latin typeface="Book Antiqua" panose="02040602050305030304" pitchFamily="18" charset="0"/>
                </a:rPr>
                <a:t>. 2018. № 7 (50). С. 34–41</a:t>
              </a:r>
              <a:r>
                <a:rPr lang="en-US" sz="2800" dirty="0" smtClean="0">
                  <a:latin typeface="Book Antiqua" panose="02040602050305030304" pitchFamily="18" charset="0"/>
                </a:rPr>
                <a:t>.</a:t>
              </a:r>
              <a:endParaRPr lang="uk-UA" sz="2800" dirty="0" smtClean="0">
                <a:latin typeface="Book Antiqua" panose="02040602050305030304" pitchFamily="18" charset="0"/>
              </a:endParaRPr>
            </a:p>
            <a:p>
              <a:pPr marL="514350" indent="-514350" algn="just">
                <a:buFont typeface="+mj-lt"/>
                <a:buAutoNum type="arabicPeriod"/>
              </a:pPr>
              <a:r>
                <a:rPr lang="ru-RU" sz="2800" dirty="0" err="1" smtClean="0">
                  <a:latin typeface="Book Antiqua" panose="02040602050305030304" pitchFamily="18" charset="0"/>
                </a:rPr>
                <a:t>Ларіонов</a:t>
              </a:r>
              <a:r>
                <a:rPr lang="ru-RU" sz="2800" dirty="0">
                  <a:latin typeface="Book Antiqua" panose="02040602050305030304" pitchFamily="18" charset="0"/>
                </a:rPr>
                <a:t>, В.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>
                  <a:latin typeface="Book Antiqua" panose="02040602050305030304" pitchFamily="18" charset="0"/>
                </a:rPr>
                <a:t>Б., </a:t>
              </a:r>
              <a:r>
                <a:rPr lang="ru-RU" sz="2800" dirty="0" err="1">
                  <a:latin typeface="Book Antiqua" panose="02040602050305030304" pitchFamily="18" charset="0"/>
                </a:rPr>
                <a:t>Цісак</a:t>
              </a:r>
              <a:r>
                <a:rPr lang="ru-RU" sz="2800" dirty="0">
                  <a:latin typeface="Book Antiqua" panose="02040602050305030304" pitchFamily="18" charset="0"/>
                </a:rPr>
                <a:t>, А.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>
                  <a:latin typeface="Book Antiqua" panose="02040602050305030304" pitchFamily="18" charset="0"/>
                </a:rPr>
                <a:t>О., </a:t>
              </a:r>
              <a:r>
                <a:rPr lang="ru-RU" sz="2800" dirty="0" err="1">
                  <a:latin typeface="Book Antiqua" panose="02040602050305030304" pitchFamily="18" charset="0"/>
                </a:rPr>
                <a:t>Еберле</a:t>
              </a:r>
              <a:r>
                <a:rPr lang="ru-RU" sz="2800" dirty="0">
                  <a:latin typeface="Book Antiqua" panose="02040602050305030304" pitchFamily="18" charset="0"/>
                </a:rPr>
                <a:t>, Л.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>
                  <a:latin typeface="Book Antiqua" panose="02040602050305030304" pitchFamily="18" charset="0"/>
                </a:rPr>
                <a:t>В. і С.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>
                  <a:latin typeface="Book Antiqua" panose="02040602050305030304" pitchFamily="18" charset="0"/>
                </a:rPr>
                <a:t>С.</a:t>
              </a:r>
              <a:r>
                <a:rPr lang="en-US" sz="2800" dirty="0">
                  <a:latin typeface="Book Antiqua" panose="02040602050305030304" pitchFamily="18" charset="0"/>
                </a:rPr>
                <a:t> </a:t>
              </a:r>
              <a:r>
                <a:rPr lang="ru-RU" sz="2800" dirty="0" err="1">
                  <a:latin typeface="Book Antiqua" panose="02040602050305030304" pitchFamily="18" charset="0"/>
                </a:rPr>
                <a:t>Бєнєт</a:t>
              </a:r>
              <a:r>
                <a:rPr lang="ru-RU" sz="2800" dirty="0">
                  <a:latin typeface="Book Antiqua" panose="02040602050305030304" pitchFamily="18" charset="0"/>
                </a:rPr>
                <a:t>.</a:t>
              </a:r>
              <a:r>
                <a:rPr lang="en-US" sz="2800" dirty="0">
                  <a:latin typeface="Book Antiqua" panose="02040602050305030304" pitchFamily="18" charset="0"/>
                </a:rPr>
                <a:t> 2022. </a:t>
              </a:r>
              <a:r>
                <a:rPr lang="en-US" sz="2800" dirty="0" err="1">
                  <a:latin typeface="Book Antiqua" panose="02040602050305030304" pitchFamily="18" charset="0"/>
                </a:rPr>
                <a:t>Адаптогенний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вплив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гелів</a:t>
              </a:r>
              <a:r>
                <a:rPr lang="en-US" sz="2800" dirty="0">
                  <a:latin typeface="Book Antiqua" panose="02040602050305030304" pitchFamily="18" charset="0"/>
                </a:rPr>
                <a:t> з </a:t>
              </a:r>
              <a:r>
                <a:rPr lang="en-US" sz="2800" dirty="0" err="1">
                  <a:latin typeface="Book Antiqua" panose="02040602050305030304" pitchFamily="18" charset="0"/>
                </a:rPr>
                <a:t>екстрактом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Cetraria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іslandica</a:t>
              </a:r>
              <a:r>
                <a:rPr lang="en-US" sz="2800" dirty="0">
                  <a:latin typeface="Book Antiqua" panose="02040602050305030304" pitchFamily="18" charset="0"/>
                </a:rPr>
                <a:t> L. </a:t>
              </a:r>
              <a:r>
                <a:rPr lang="en-US" sz="2800" dirty="0" err="1">
                  <a:latin typeface="Book Antiqua" panose="02040602050305030304" pitchFamily="18" charset="0"/>
                </a:rPr>
                <a:t>на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регенеративні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властивості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шкіри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на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моделі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термічного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опіку</a:t>
              </a:r>
              <a:r>
                <a:rPr lang="en-US" sz="2800" dirty="0">
                  <a:latin typeface="Book Antiqua" panose="02040602050305030304" pitchFamily="18" charset="0"/>
                </a:rPr>
                <a:t>. </a:t>
              </a:r>
              <a:r>
                <a:rPr lang="en-US" sz="2800" dirty="0" err="1">
                  <a:latin typeface="Book Antiqua" panose="02040602050305030304" pitchFamily="18" charset="0"/>
                </a:rPr>
                <a:t>Фармакологія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та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лікарська</a:t>
              </a:r>
              <a:r>
                <a:rPr lang="en-US" sz="2800" dirty="0">
                  <a:latin typeface="Book Antiqua" panose="02040602050305030304" pitchFamily="18" charset="0"/>
                </a:rPr>
                <a:t> </a:t>
              </a:r>
              <a:r>
                <a:rPr lang="en-US" sz="2800" dirty="0" err="1">
                  <a:latin typeface="Book Antiqua" panose="02040602050305030304" pitchFamily="18" charset="0"/>
                </a:rPr>
                <a:t>токсикологія</a:t>
              </a:r>
              <a:r>
                <a:rPr lang="en-US" sz="2800" dirty="0">
                  <a:latin typeface="Book Antiqua" panose="02040602050305030304" pitchFamily="18" charset="0"/>
                </a:rPr>
                <a:t> 16: 240–247.</a:t>
              </a:r>
              <a:endParaRPr lang="ru-UA" sz="2800" b="1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92369D0-0545-4166-8232-3437BE86EE2D}"/>
                </a:ext>
              </a:extLst>
            </p:cNvPr>
            <p:cNvSpPr txBox="1"/>
            <p:nvPr/>
          </p:nvSpPr>
          <p:spPr>
            <a:xfrm>
              <a:off x="217703" y="4657055"/>
              <a:ext cx="10736974" cy="54122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ЛІТЕРАТУРА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DF825455-8619-44A1-AA3D-AD367E7DA97C}"/>
              </a:ext>
            </a:extLst>
          </p:cNvPr>
          <p:cNvGrpSpPr/>
          <p:nvPr/>
        </p:nvGrpSpPr>
        <p:grpSpPr>
          <a:xfrm>
            <a:off x="20121488" y="7682378"/>
            <a:ext cx="9846645" cy="5146277"/>
            <a:chOff x="-48412" y="289619"/>
            <a:chExt cx="10513168" cy="5146277"/>
          </a:xfrm>
        </p:grpSpPr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F7586F01-F2EB-42F3-8AF5-14865B1CEE57}"/>
                </a:ext>
              </a:extLst>
            </p:cNvPr>
            <p:cNvSpPr/>
            <p:nvPr/>
          </p:nvSpPr>
          <p:spPr>
            <a:xfrm>
              <a:off x="-48412" y="1034691"/>
              <a:ext cx="10513168" cy="440120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Проаналізовано інформаційні ресурси щодо лікарських рослин, які мають </a:t>
              </a:r>
              <a:r>
                <a:rPr lang="uk-UA" sz="2800" dirty="0">
                  <a:latin typeface="Book Antiqua" panose="02040602050305030304" pitchFamily="18" charset="0"/>
                </a:rPr>
                <a:t>антисептичні, протизапальні та </a:t>
              </a:r>
              <a:r>
                <a:rPr lang="uk-UA" sz="2800" dirty="0" err="1">
                  <a:latin typeface="Book Antiqua" panose="02040602050305030304" pitchFamily="18" charset="0"/>
                </a:rPr>
                <a:t>загоювальні</a:t>
              </a:r>
              <a:r>
                <a:rPr lang="uk-UA" sz="2800" dirty="0">
                  <a:latin typeface="Book Antiqua" panose="02040602050305030304" pitchFamily="18" charset="0"/>
                </a:rPr>
                <a:t> </a:t>
              </a:r>
              <a:r>
                <a:rPr lang="uk-UA" sz="2800" dirty="0" smtClean="0">
                  <a:latin typeface="Book Antiqua" panose="02040602050305030304" pitchFamily="18" charset="0"/>
                </a:rPr>
                <a:t>властивості.</a:t>
              </a:r>
              <a:endParaRPr lang="en-US" sz="2800" dirty="0">
                <a:latin typeface="Book Antiqua" panose="02040602050305030304" pitchFamily="18" charset="0"/>
              </a:endParaRPr>
            </a:p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Обрано склад </a:t>
              </a:r>
              <a:r>
                <a:rPr lang="uk-UA" sz="2800" dirty="0" err="1" smtClean="0">
                  <a:latin typeface="Book Antiqua" panose="02040602050305030304" pitchFamily="18" charset="0"/>
                </a:rPr>
                <a:t>фітокомпозиції</a:t>
              </a:r>
              <a:r>
                <a:rPr lang="uk-UA" sz="2800" dirty="0" smtClean="0">
                  <a:latin typeface="Book Antiqua" panose="02040602050305030304" pitchFamily="18" charset="0"/>
                </a:rPr>
                <a:t> для розробки </a:t>
              </a:r>
              <a:r>
                <a:rPr lang="uk-UA" sz="2800" dirty="0">
                  <a:latin typeface="Book Antiqua" panose="02040602050305030304" pitchFamily="18" charset="0"/>
                </a:rPr>
                <a:t>складу м’якої лікарської форми, призначеної для лікування опікових уражень шкіри.</a:t>
              </a:r>
            </a:p>
            <a:p>
              <a:pPr algn="just"/>
              <a:r>
                <a:rPr lang="uk-UA" sz="2800" dirty="0" smtClean="0">
                  <a:latin typeface="Book Antiqua" panose="02040602050305030304" pitchFamily="18" charset="0"/>
                </a:rPr>
                <a:t>Наступним </a:t>
              </a:r>
              <a:r>
                <a:rPr lang="uk-UA" sz="2800" dirty="0">
                  <a:latin typeface="Book Antiqua" panose="02040602050305030304" pitchFamily="18" charset="0"/>
                </a:rPr>
                <a:t>етапом наших досліджень є </a:t>
              </a:r>
              <a:r>
                <a:rPr lang="uk-UA" sz="2800" dirty="0" smtClean="0">
                  <a:latin typeface="Book Antiqua" panose="02040602050305030304" pitchFamily="18" charset="0"/>
                </a:rPr>
                <a:t>виділення</a:t>
              </a:r>
              <a:r>
                <a:rPr lang="uk-UA" sz="2800" dirty="0">
                  <a:latin typeface="Book Antiqua" panose="02040602050305030304" pitchFamily="18" charset="0"/>
                </a:rPr>
                <a:t>, дослідження активних фармацевтичних інгредієнтів з лікарської рослинної сировини та розробка </a:t>
              </a:r>
              <a:r>
                <a:rPr lang="uk-UA" sz="2800" dirty="0" smtClean="0">
                  <a:latin typeface="Book Antiqua" panose="02040602050305030304" pitchFamily="18" charset="0"/>
                </a:rPr>
                <a:t>оптимального складу </a:t>
              </a:r>
              <a:r>
                <a:rPr lang="uk-UA" sz="2800" dirty="0">
                  <a:latin typeface="Book Antiqua" panose="02040602050305030304" pitchFamily="18" charset="0"/>
                </a:rPr>
                <a:t>м’якої лікарської форми</a:t>
              </a:r>
              <a:endParaRPr lang="uk-UA" sz="2800" dirty="0">
                <a:latin typeface="Book Antiqua" panose="0204060205030503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C97ABA8-4D23-43EA-8ED5-06DFFFAB4007}"/>
                </a:ext>
              </a:extLst>
            </p:cNvPr>
            <p:cNvSpPr txBox="1"/>
            <p:nvPr/>
          </p:nvSpPr>
          <p:spPr>
            <a:xfrm>
              <a:off x="-48412" y="289619"/>
              <a:ext cx="10513167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cs typeface="Times New Roman" panose="02020603050405020304" pitchFamily="18" charset="0"/>
                </a:rPr>
                <a:t>ВИСНОВКИ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AutoShape 5" descr="Лаванда — повелителька спокою — SonceSad Лаванда — повелителька спокою —  Sonce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7" descr="Лаванда — повелителька спокою — SonceSad Лаванда — повелителька спокою —  SonceS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777" y="18748963"/>
            <a:ext cx="8963025" cy="263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88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558</Words>
  <Application>Microsoft Office PowerPoint</Application>
  <PresentationFormat>Произвольный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user1</cp:lastModifiedBy>
  <cp:revision>37</cp:revision>
  <dcterms:created xsi:type="dcterms:W3CDTF">2019-05-25T00:42:02Z</dcterms:created>
  <dcterms:modified xsi:type="dcterms:W3CDTF">2023-10-30T10:14:27Z</dcterms:modified>
</cp:coreProperties>
</file>