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21386800"/>
  <p:notesSz cx="6858000" cy="9144000"/>
  <p:defaultTextStyle>
    <a:defPPr>
      <a:defRPr lang="ru-RU"/>
    </a:defPPr>
    <a:lvl1pPr marL="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0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5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1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6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1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06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2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6" autoAdjust="0"/>
    <p:restoredTop sz="94677" autoAdjust="0"/>
  </p:normalViewPr>
  <p:slideViewPr>
    <p:cSldViewPr>
      <p:cViewPr>
        <p:scale>
          <a:sx n="35" d="100"/>
          <a:sy n="35" d="100"/>
        </p:scale>
        <p:origin x="-822" y="-342"/>
      </p:cViewPr>
      <p:guideLst>
        <p:guide orient="horz" pos="673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F1E9E-42A5-44BD-9E26-F1C6306E4CDE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DEB85-CBC8-4B8D-8202-30AFAD100F5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2199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DEB85-CBC8-4B8D-8202-30AFAD100F50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455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6643773"/>
            <a:ext cx="25737979" cy="45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65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2" y="856467"/>
            <a:ext cx="6812994" cy="1824808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856467"/>
            <a:ext cx="19934317" cy="182480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4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13743003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81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3999" y="4990256"/>
            <a:ext cx="13373656" cy="14114299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392320" y="4990256"/>
            <a:ext cx="13373656" cy="14114299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9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4000" y="4787279"/>
            <a:ext cx="13378914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14000" y="6782389"/>
            <a:ext cx="13378914" cy="1232216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10" y="4787279"/>
            <a:ext cx="13384170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381810" y="6782389"/>
            <a:ext cx="13384170" cy="1232216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0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7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1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8629" y="851514"/>
            <a:ext cx="16927347" cy="1825304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01" y="4475388"/>
            <a:ext cx="9961903" cy="14629166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5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7" y="14970761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/>
          <a:lstStyle>
            <a:lvl1pPr marL="0" indent="0">
              <a:buNone/>
              <a:defRPr sz="10400"/>
            </a:lvl1pPr>
            <a:lvl2pPr marL="1476152" indent="0">
              <a:buNone/>
              <a:defRPr sz="9000"/>
            </a:lvl2pPr>
            <a:lvl3pPr marL="2952305" indent="0">
              <a:buNone/>
              <a:defRPr sz="7800"/>
            </a:lvl3pPr>
            <a:lvl4pPr marL="4428457" indent="0">
              <a:buNone/>
              <a:defRPr sz="6500"/>
            </a:lvl4pPr>
            <a:lvl5pPr marL="5904610" indent="0">
              <a:buNone/>
              <a:defRPr sz="6500"/>
            </a:lvl5pPr>
            <a:lvl6pPr marL="7380762" indent="0">
              <a:buNone/>
              <a:defRPr sz="6500"/>
            </a:lvl6pPr>
            <a:lvl7pPr marL="8856915" indent="0">
              <a:buNone/>
              <a:defRPr sz="6500"/>
            </a:lvl7pPr>
            <a:lvl8pPr marL="10333067" indent="0">
              <a:buNone/>
              <a:defRPr sz="6500"/>
            </a:lvl8pPr>
            <a:lvl9pPr marL="11809220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7" y="16738144"/>
            <a:ext cx="18167985" cy="2509977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856463"/>
            <a:ext cx="27251978" cy="3564467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4990256"/>
            <a:ext cx="27251978" cy="14114299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999" y="19822399"/>
            <a:ext cx="7065328" cy="1138649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7875-174D-42DB-BFDA-44024014648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58" y="19822399"/>
            <a:ext cx="9588659" cy="1138649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19822399"/>
            <a:ext cx="7065328" cy="1138649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5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4" indent="-1107114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48" indent="-922595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8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39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4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29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5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1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6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Пошта Национальный фармацевтически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3981" y="39128"/>
            <a:ext cx="9925143" cy="430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40010" y="615130"/>
            <a:ext cx="21338653" cy="1877437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АНАЛІЗ РИНКУ АНТИВІКОВИХ ПРОДУКТІВ </a:t>
            </a:r>
            <a:endParaRPr lang="en-US" dirty="0"/>
          </a:p>
          <a:p>
            <a:pPr algn="ctr"/>
            <a:r>
              <a:rPr lang="uk-UA" b="1" dirty="0"/>
              <a:t>ДОГЛЯДУ ЗА ШКІРОЮ НА ОСНОВІ ПЕПТИДІВ</a:t>
            </a:r>
            <a:endParaRPr lang="ru-UA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Logo Depatmev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3195" y="72609"/>
            <a:ext cx="3809978" cy="413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254060" y="13589334"/>
            <a:ext cx="9050763" cy="2454089"/>
            <a:chOff x="283249" y="6541700"/>
            <a:chExt cx="10544662" cy="245408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83249" y="7179907"/>
              <a:ext cx="10513168" cy="181588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indent="354013" algn="just"/>
              <a:r>
                <a:rPr lang="ru-RU" sz="2800" dirty="0">
                  <a:latin typeface="Book Antiqua" panose="02040602050305030304" pitchFamily="18" charset="0"/>
                </a:rPr>
                <a:t>Для </a:t>
              </a:r>
              <a:r>
                <a:rPr lang="ru-RU" sz="2800" dirty="0" err="1">
                  <a:latin typeface="Book Antiqua" panose="02040602050305030304" pitchFamily="18" charset="0"/>
                </a:rPr>
                <a:t>досягнення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поставленої</a:t>
              </a:r>
              <a:r>
                <a:rPr lang="ru-RU" sz="2800" dirty="0">
                  <a:latin typeface="Book Antiqua" panose="02040602050305030304" pitchFamily="18" charset="0"/>
                </a:rPr>
                <a:t> мети </a:t>
              </a:r>
              <a:r>
                <a:rPr lang="ru-RU" sz="2800" dirty="0" err="1">
                  <a:latin typeface="Book Antiqua" panose="02040602050305030304" pitchFamily="18" charset="0"/>
                </a:rPr>
                <a:t>були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використані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аналітичний</a:t>
              </a:r>
              <a:r>
                <a:rPr lang="ru-RU" sz="2800" dirty="0">
                  <a:latin typeface="Book Antiqua" panose="02040602050305030304" pitchFamily="18" charset="0"/>
                </a:rPr>
                <a:t>, </a:t>
              </a:r>
              <a:r>
                <a:rPr lang="ru-RU" sz="2800" dirty="0" err="1">
                  <a:latin typeface="Book Antiqua" panose="02040602050305030304" pitchFamily="18" charset="0"/>
                </a:rPr>
                <a:t>маркетинговий</a:t>
              </a:r>
              <a:r>
                <a:rPr lang="ru-RU" sz="2800" dirty="0">
                  <a:latin typeface="Book Antiqua" panose="02040602050305030304" pitchFamily="18" charset="0"/>
                </a:rPr>
                <a:t> та </a:t>
              </a:r>
              <a:r>
                <a:rPr lang="ru-RU" sz="2800" dirty="0" err="1">
                  <a:latin typeface="Book Antiqua" panose="02040602050305030304" pitchFamily="18" charset="0"/>
                </a:rPr>
                <a:t>графічний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методи</a:t>
              </a:r>
              <a:r>
                <a:rPr lang="ru-RU" sz="2800" dirty="0">
                  <a:latin typeface="Book Antiqua" panose="02040602050305030304" pitchFamily="18" charset="0"/>
                </a:rPr>
                <a:t>, метод</a:t>
              </a:r>
              <a:r>
                <a:rPr lang="uk-UA" sz="2800" dirty="0">
                  <a:latin typeface="Book Antiqua" panose="02040602050305030304" pitchFamily="18" charset="0"/>
                </a:rPr>
                <a:t>и моніторингу</a:t>
              </a:r>
              <a:r>
                <a:rPr lang="ru-RU" sz="2800" dirty="0">
                  <a:latin typeface="Book Antiqua" panose="02040602050305030304" pitchFamily="18" charset="0"/>
                </a:rPr>
                <a:t>, </a:t>
              </a:r>
              <a:r>
                <a:rPr lang="ru-RU" sz="2800" dirty="0" err="1">
                  <a:latin typeface="Book Antiqua" panose="02040602050305030304" pitchFamily="18" charset="0"/>
                </a:rPr>
                <a:t>логічного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узагальнення</a:t>
              </a:r>
              <a:r>
                <a:rPr lang="ru-RU" sz="2800" dirty="0">
                  <a:latin typeface="Book Antiqua" panose="02040602050305030304" pitchFamily="18" charset="0"/>
                </a:rPr>
                <a:t> та </a:t>
              </a:r>
              <a:r>
                <a:rPr lang="ru-RU" sz="2800" dirty="0" err="1">
                  <a:latin typeface="Book Antiqua" panose="02040602050305030304" pitchFamily="18" charset="0"/>
                </a:rPr>
                <a:t>групування</a:t>
              </a:r>
              <a:r>
                <a:rPr lang="ru-RU" sz="2800" dirty="0">
                  <a:latin typeface="Book Antiqua" panose="02040602050305030304" pitchFamily="18" charset="0"/>
                </a:rPr>
                <a:t>.</a:t>
              </a:r>
              <a:endParaRPr lang="ru-RU" sz="2800" b="1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4744" y="6541700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uk-U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ТА МЕТОДИ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67255" y="4155884"/>
            <a:ext cx="889408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ВСТУП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62499" y="11119811"/>
            <a:ext cx="8949109" cy="2485467"/>
            <a:chOff x="272875" y="4064049"/>
            <a:chExt cx="10557293" cy="248546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72875" y="4733634"/>
              <a:ext cx="10513171" cy="1815882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800" dirty="0">
                  <a:latin typeface="Book Antiqua" panose="02040602050305030304" pitchFamily="18" charset="0"/>
                </a:rPr>
                <a:t>М</a:t>
              </a:r>
              <a:r>
                <a:rPr lang="ru-RU" sz="2800" dirty="0" err="1">
                  <a:latin typeface="Book Antiqua" panose="02040602050305030304" pitchFamily="18" charset="0"/>
                </a:rPr>
                <a:t>етою</a:t>
              </a:r>
              <a:r>
                <a:rPr lang="ru-RU" sz="2800" b="1" dirty="0">
                  <a:latin typeface="Book Antiqua" panose="02040602050305030304" pitchFamily="18" charset="0"/>
                </a:rPr>
                <a:t> </a:t>
              </a:r>
              <a:r>
                <a:rPr lang="uk-UA" sz="2800" dirty="0">
                  <a:latin typeface="Book Antiqua" panose="02040602050305030304" pitchFamily="18" charset="0"/>
                </a:rPr>
                <a:t>даного </a:t>
              </a:r>
              <a:r>
                <a:rPr lang="ru-RU" sz="2800" dirty="0" err="1">
                  <a:latin typeface="Book Antiqua" panose="02040602050305030304" pitchFamily="18" charset="0"/>
                </a:rPr>
                <a:t>дослідженн</a:t>
              </a:r>
              <a:r>
                <a:rPr lang="uk-UA" sz="2800" dirty="0">
                  <a:latin typeface="Book Antiqua" panose="02040602050305030304" pitchFamily="18" charset="0"/>
                </a:rPr>
                <a:t>я</a:t>
              </a:r>
              <a:r>
                <a:rPr lang="ru-RU" sz="2800" dirty="0">
                  <a:latin typeface="Book Antiqua" panose="02040602050305030304" pitchFamily="18" charset="0"/>
                </a:rPr>
                <a:t> є</a:t>
              </a:r>
              <a:r>
                <a:rPr lang="uk-UA" sz="2800" dirty="0">
                  <a:latin typeface="Book Antiqua" panose="02040602050305030304" pitchFamily="18" charset="0"/>
                </a:rPr>
                <a:t> а</a:t>
              </a:r>
              <a:r>
                <a:rPr lang="ru-RU" sz="2800" dirty="0" err="1">
                  <a:latin typeface="Book Antiqua" panose="02040602050305030304" pitchFamily="18" charset="0"/>
                </a:rPr>
                <a:t>наліз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uk-UA" sz="2800" dirty="0">
                  <a:latin typeface="Book Antiqua" panose="02040602050305030304" pitchFamily="18" charset="0"/>
                </a:rPr>
                <a:t>асортименту косметичних засобів </a:t>
              </a:r>
              <a:r>
                <a:rPr lang="uk-UA" sz="2800" dirty="0" err="1">
                  <a:latin typeface="Book Antiqua" panose="02040602050305030304" pitchFamily="18" charset="0"/>
                </a:rPr>
                <a:t>антивікової</a:t>
              </a:r>
              <a:r>
                <a:rPr lang="uk-UA" sz="2800" dirty="0">
                  <a:latin typeface="Book Antiqua" panose="02040602050305030304" pitchFamily="18" charset="0"/>
                </a:rPr>
                <a:t> дії на основі поліпептидів, представлених на </a:t>
              </a:r>
              <a:r>
                <a:rPr lang="uk-UA" sz="2800" dirty="0" err="1">
                  <a:latin typeface="Book Antiqua" panose="02040602050305030304" pitchFamily="18" charset="0"/>
                </a:rPr>
                <a:t>фармацевичному</a:t>
              </a:r>
              <a:r>
                <a:rPr lang="uk-UA" sz="2800" dirty="0">
                  <a:latin typeface="Book Antiqua" panose="02040602050305030304" pitchFamily="18" charset="0"/>
                </a:rPr>
                <a:t> ринку та ринку косметичних засобів України</a:t>
              </a:r>
              <a:r>
                <a:rPr lang="ru-RU" sz="2800" dirty="0">
                  <a:latin typeface="Book Antiqua" panose="02040602050305030304" pitchFamily="18" charset="0"/>
                </a:rPr>
                <a:t>.</a:t>
              </a:r>
              <a:endParaRPr lang="en-US" sz="2800" dirty="0">
                <a:latin typeface="Book Antiqua" panose="0204060205030503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001" y="4064049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МЕТА ДОСЛІДЖЕННЯ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54059" y="4608801"/>
            <a:ext cx="19414907" cy="12153062"/>
            <a:chOff x="-10008013" y="1918780"/>
            <a:chExt cx="20729109" cy="1215306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07928" y="1918780"/>
              <a:ext cx="10513168" cy="954107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800" smtClean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Польща, Німеччина 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Україна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спільно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відповідають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за 20 %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пептидних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форм у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косметичній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індустрії</a:t>
              </a:r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(рис. </a:t>
              </a:r>
              <a:r>
                <a:rPr lang="uk-UA" sz="2800" dirty="0" smtClean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1)</a:t>
              </a:r>
              <a:r>
                <a:rPr lang="ru-RU" sz="2800" dirty="0" smtClean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2800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0008013" y="13425511"/>
              <a:ext cx="9634550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РЕЗУЛЬТАТИ ТА ОБГОВОРЕННЯ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35414" y="2638556"/>
            <a:ext cx="18147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Національній фармацевтичній університет</a:t>
            </a:r>
          </a:p>
          <a:p>
            <a:pPr algn="ctr"/>
            <a:r>
              <a:rPr lang="uk-UA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Кафедра аптечної технології ліків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Мороз К.Є.,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Ковальова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 Т. М.</a:t>
            </a:r>
            <a:endParaRPr lang="uk-U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255" y="4727174"/>
            <a:ext cx="889408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Book Antiqua" panose="02040602050305030304" pitchFamily="18" charset="0"/>
              </a:rPr>
              <a:t>Старіння</a:t>
            </a:r>
            <a:r>
              <a:rPr lang="ru-RU" sz="2800" dirty="0" smtClean="0">
                <a:latin typeface="Book Antiqua" panose="02040602050305030304" pitchFamily="18" charset="0"/>
              </a:rPr>
              <a:t> </a:t>
            </a:r>
            <a:r>
              <a:rPr lang="ru-RU" sz="2800" dirty="0">
                <a:latin typeface="Book Antiqua" panose="02040602050305030304" pitchFamily="18" charset="0"/>
              </a:rPr>
              <a:t>є </a:t>
            </a:r>
            <a:r>
              <a:rPr lang="ru-RU" sz="2800" dirty="0" err="1">
                <a:latin typeface="Book Antiqua" panose="02040602050305030304" pitchFamily="18" charset="0"/>
              </a:rPr>
              <a:t>закономірним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біологічним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процесом</a:t>
            </a:r>
            <a:r>
              <a:rPr lang="ru-RU" sz="2800" dirty="0">
                <a:latin typeface="Book Antiqua" panose="0204060205030503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</a:rPr>
              <a:t>що</a:t>
            </a:r>
            <a:r>
              <a:rPr lang="ru-RU" sz="2800" dirty="0">
                <a:latin typeface="Book Antiqua" panose="02040602050305030304" pitchFamily="18" charset="0"/>
              </a:rPr>
              <a:t> неминуче </a:t>
            </a:r>
            <a:r>
              <a:rPr lang="ru-RU" sz="2800" dirty="0" err="1">
                <a:latin typeface="Book Antiqua" panose="02040602050305030304" pitchFamily="18" charset="0"/>
              </a:rPr>
              <a:t>розвивається</a:t>
            </a:r>
            <a:r>
              <a:rPr lang="ru-RU" sz="2800" dirty="0">
                <a:latin typeface="Book Antiqua" panose="02040602050305030304" pitchFamily="18" charset="0"/>
              </a:rPr>
              <a:t> з </a:t>
            </a:r>
            <a:r>
              <a:rPr lang="ru-RU" sz="2800" dirty="0" err="1">
                <a:latin typeface="Book Antiqua" panose="02040602050305030304" pitchFamily="18" charset="0"/>
              </a:rPr>
              <a:t>віком</a:t>
            </a:r>
            <a:r>
              <a:rPr lang="ru-RU" sz="2800" dirty="0">
                <a:latin typeface="Book Antiqua" panose="02040602050305030304" pitchFamily="18" charset="0"/>
              </a:rPr>
              <a:t> і </a:t>
            </a:r>
            <a:r>
              <a:rPr lang="ru-RU" sz="2800" dirty="0" err="1">
                <a:latin typeface="Book Antiqua" panose="02040602050305030304" pitchFamily="18" charset="0"/>
              </a:rPr>
              <a:t>характеризується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поступовим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зниженням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пристосувальних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можливостей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організму</a:t>
            </a:r>
            <a:r>
              <a:rPr lang="ru-RU" sz="2800" dirty="0">
                <a:latin typeface="Book Antiqua" panose="02040602050305030304" pitchFamily="18" charset="0"/>
              </a:rPr>
              <a:t>. </a:t>
            </a:r>
            <a:r>
              <a:rPr lang="uk-UA" sz="2800" dirty="0">
                <a:latin typeface="Book Antiqua" panose="02040602050305030304" pitchFamily="18" charset="0"/>
              </a:rPr>
              <a:t>Інноваційні трансформації сучасних медичних послуг та засобів здатні суттєво змінювати якість життя людей. </a:t>
            </a:r>
            <a:r>
              <a:rPr lang="uk-UA" sz="2800" dirty="0" smtClean="0">
                <a:latin typeface="Book Antiqua" panose="02040602050305030304" pitchFamily="18" charset="0"/>
              </a:rPr>
              <a:t>К</a:t>
            </a:r>
            <a:r>
              <a:rPr lang="ru-RU" sz="2800" dirty="0" err="1" smtClean="0">
                <a:latin typeface="Book Antiqua" panose="02040602050305030304" pitchFamily="18" charset="0"/>
              </a:rPr>
              <a:t>осметичні</a:t>
            </a:r>
            <a:r>
              <a:rPr lang="ru-RU" sz="2800" dirty="0" smtClean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засоби</a:t>
            </a:r>
            <a:r>
              <a:rPr lang="ru-RU" sz="2800" dirty="0">
                <a:latin typeface="Book Antiqua" panose="02040602050305030304" pitchFamily="18" charset="0"/>
              </a:rPr>
              <a:t> на </a:t>
            </a:r>
            <a:r>
              <a:rPr lang="ru-RU" sz="2800" dirty="0" err="1">
                <a:latin typeface="Book Antiqua" panose="02040602050305030304" pitchFamily="18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 smtClean="0">
                <a:latin typeface="Book Antiqua" panose="02040602050305030304" pitchFamily="18" charset="0"/>
              </a:rPr>
              <a:t>пептидів</a:t>
            </a:r>
            <a:r>
              <a:rPr lang="ru-RU" sz="2800" dirty="0" smtClean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успішно </a:t>
            </a:r>
            <a:r>
              <a:rPr lang="uk-UA" sz="2800" dirty="0">
                <a:latin typeface="Book Antiqua" panose="02040602050305030304" pitchFamily="18" charset="0"/>
              </a:rPr>
              <a:t>лікують найскладніші зміни, викликані віком, а також коригують різноманітні естетичні проблеми й усувають </a:t>
            </a:r>
            <a:r>
              <a:rPr lang="ru-RU" sz="2800" dirty="0" err="1">
                <a:latin typeface="Book Antiqua" panose="02040602050305030304" pitchFamily="18" charset="0"/>
              </a:rPr>
              <a:t>ознак</a:t>
            </a:r>
            <a:r>
              <a:rPr lang="uk-UA" sz="2800" dirty="0">
                <a:latin typeface="Book Antiqua" panose="02040602050305030304" pitchFamily="18" charset="0"/>
              </a:rPr>
              <a:t>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старіння</a:t>
            </a:r>
            <a:r>
              <a:rPr lang="uk-UA" sz="2800" dirty="0">
                <a:latin typeface="Book Antiqua" panose="02040602050305030304" pitchFamily="18" charset="0"/>
              </a:rPr>
              <a:t>.</a:t>
            </a:r>
            <a:endParaRPr lang="en-US" sz="2800" dirty="0">
              <a:latin typeface="Book Antiqua" panose="02040602050305030304" pitchFamily="18" charset="0"/>
            </a:endParaRPr>
          </a:p>
          <a:p>
            <a:pPr algn="just"/>
            <a:r>
              <a:rPr lang="ru-RU" sz="2800" dirty="0" err="1">
                <a:latin typeface="Book Antiqua" panose="02040602050305030304" pitchFamily="18" charset="0"/>
              </a:rPr>
              <a:t>Додавання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пептидів</a:t>
            </a:r>
            <a:r>
              <a:rPr lang="ru-RU" sz="2800" dirty="0">
                <a:latin typeface="Book Antiqua" panose="02040602050305030304" pitchFamily="18" charset="0"/>
              </a:rPr>
              <a:t> до </a:t>
            </a:r>
            <a:r>
              <a:rPr lang="ru-RU" sz="2800" dirty="0" err="1">
                <a:latin typeface="Book Antiqua" panose="02040602050305030304" pitchFamily="18" charset="0"/>
              </a:rPr>
              <a:t>кремів</a:t>
            </a:r>
            <a:r>
              <a:rPr lang="ru-RU" sz="2800" dirty="0">
                <a:latin typeface="Book Antiqua" panose="02040602050305030304" pitchFamily="18" charset="0"/>
              </a:rPr>
              <a:t>, масок та </a:t>
            </a:r>
            <a:r>
              <a:rPr lang="ru-RU" sz="2800" dirty="0" err="1">
                <a:latin typeface="Book Antiqua" panose="02040602050305030304" pitchFamily="18" charset="0"/>
              </a:rPr>
              <a:t>інших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засобів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посилюють</a:t>
            </a:r>
            <a:r>
              <a:rPr lang="ru-RU" sz="2800" dirty="0">
                <a:latin typeface="Book Antiqua" panose="02040602050305030304" pitchFamily="18" charset="0"/>
              </a:rPr>
              <a:t> синтез </a:t>
            </a:r>
            <a:r>
              <a:rPr lang="ru-RU" sz="2800" dirty="0" err="1">
                <a:latin typeface="Book Antiqua" panose="02040602050305030304" pitchFamily="18" charset="0"/>
              </a:rPr>
              <a:t>колагену</a:t>
            </a:r>
            <a:r>
              <a:rPr lang="ru-RU" sz="2800" dirty="0">
                <a:latin typeface="Book Antiqua" panose="0204060205030503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</a:rPr>
              <a:t>еластину</a:t>
            </a:r>
            <a:r>
              <a:rPr lang="ru-RU" sz="2800" dirty="0">
                <a:latin typeface="Book Antiqua" panose="0204060205030503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</a:rPr>
              <a:t>запобігаючи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передчасному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старінню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шкіри</a:t>
            </a:r>
            <a:r>
              <a:rPr lang="ru-RU" sz="2800" dirty="0">
                <a:latin typeface="Book Antiqua" panose="02040602050305030304" pitchFamily="18" charset="0"/>
              </a:rPr>
              <a:t>. Тому </a:t>
            </a:r>
            <a:r>
              <a:rPr lang="ru-RU" sz="2800" dirty="0" err="1">
                <a:latin typeface="Book Antiqua" panose="02040602050305030304" pitchFamily="18" charset="0"/>
              </a:rPr>
              <a:t>їх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використання</a:t>
            </a:r>
            <a:r>
              <a:rPr lang="ru-RU" sz="2800" dirty="0">
                <a:latin typeface="Book Antiqua" panose="02040602050305030304" pitchFamily="18" charset="0"/>
              </a:rPr>
              <a:t> в </a:t>
            </a:r>
            <a:r>
              <a:rPr lang="ru-RU" sz="2800" dirty="0" err="1">
                <a:latin typeface="Book Antiqua" panose="02040602050305030304" pitchFamily="18" charset="0"/>
              </a:rPr>
              <a:t>медичній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сфері</a:t>
            </a:r>
            <a:r>
              <a:rPr lang="ru-RU" sz="2800" dirty="0">
                <a:latin typeface="Book Antiqua" panose="02040602050305030304" pitchFamily="18" charset="0"/>
              </a:rPr>
              <a:t> є </a:t>
            </a:r>
            <a:r>
              <a:rPr lang="ru-RU" sz="2800" dirty="0" err="1">
                <a:latin typeface="Book Antiqua" panose="02040602050305030304" pitchFamily="18" charset="0"/>
              </a:rPr>
              <a:t>актуальним</a:t>
            </a:r>
            <a:r>
              <a:rPr lang="ru-RU" sz="2800" dirty="0">
                <a:latin typeface="Book Antiqua" panose="02040602050305030304" pitchFamily="18" charset="0"/>
              </a:rPr>
              <a:t> в наш час</a:t>
            </a:r>
            <a:r>
              <a:rPr lang="uk-UA" sz="2800" dirty="0" smtClean="0">
                <a:latin typeface="Book Antiqua" panose="02040602050305030304" pitchFamily="18" charset="0"/>
              </a:rPr>
              <a:t>.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DF825455-8619-44A1-AA3D-AD367E7DA97C}"/>
              </a:ext>
            </a:extLst>
          </p:cNvPr>
          <p:cNvGrpSpPr/>
          <p:nvPr/>
        </p:nvGrpSpPr>
        <p:grpSpPr>
          <a:xfrm>
            <a:off x="19908002" y="17249913"/>
            <a:ext cx="10181740" cy="4115241"/>
            <a:chOff x="-64216" y="289619"/>
            <a:chExt cx="10528971" cy="4115241"/>
          </a:xfrm>
        </p:grpSpPr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F7586F01-F2EB-42F3-8AF5-14865B1CEE57}"/>
                </a:ext>
              </a:extLst>
            </p:cNvPr>
            <p:cNvSpPr/>
            <p:nvPr/>
          </p:nvSpPr>
          <p:spPr>
            <a:xfrm>
              <a:off x="-64216" y="865430"/>
              <a:ext cx="10513168" cy="35394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Досліджено та проаналізовано асортимент 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ринку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косметичних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форм на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основі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пептидів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. </a:t>
              </a:r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Встановлено, що більшість засобів лікувальної косметики на основі пептидів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, представлен</a:t>
              </a:r>
              <a:r>
                <a:rPr lang="uk-UA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их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на ринку,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включає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креми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,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сироватки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, маски</a:t>
              </a:r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, гелі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та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патчі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. </a:t>
              </a:r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Обрано для подальших досліджень з метою розробки вітчизняного засобу на основі пептидів </a:t>
              </a:r>
              <a:r>
                <a:rPr lang="uk-UA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гелеву</a:t>
              </a:r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форму як оптимальну та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зручн</a:t>
              </a:r>
              <a:r>
                <a:rPr lang="uk-UA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у для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  <a:ea typeface="Calibri" panose="020F0502020204030204" pitchFamily="34" charset="0"/>
                </a:rPr>
                <a:t>застосування</a:t>
              </a:r>
              <a:r>
                <a:rPr lang="ru-RU" sz="2800" dirty="0">
                  <a:latin typeface="Book Antiqua" panose="02040602050305030304" pitchFamily="18" charset="0"/>
                  <a:ea typeface="Calibri" panose="020F0502020204030204" pitchFamily="34" charset="0"/>
                </a:rPr>
                <a:t>.</a:t>
              </a:r>
              <a:endParaRPr lang="uk-UA" sz="2800" dirty="0">
                <a:latin typeface="Book Antiqua" panose="0204060205030503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C97ABA8-4D23-43EA-8ED5-06DFFFAB4007}"/>
                </a:ext>
              </a:extLst>
            </p:cNvPr>
            <p:cNvSpPr txBox="1"/>
            <p:nvPr/>
          </p:nvSpPr>
          <p:spPr>
            <a:xfrm>
              <a:off x="-48412" y="289619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ВИСНОВКИ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AutoShape 5" descr="Лаванда — повелителька спокою — SonceSad Лаванда — повелителька спокою —  Sonce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7" descr="Лаванда — повелителька спокою — SonceSad Лаванда — повелителька спокою —  SonceS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9380" y="5771582"/>
            <a:ext cx="9846645" cy="388155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56769" y="9749882"/>
            <a:ext cx="97121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Рис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. </a:t>
            </a:r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1.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Розподіл 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на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пептидів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за країнами-виробниками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9380" y="12976312"/>
            <a:ext cx="9771303" cy="3188165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9789380" y="10716766"/>
            <a:ext cx="9846645" cy="224676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Нами 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проведено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аналіз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косметичних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форм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вітчизняних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та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закордонних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виробників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, 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кий показав,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що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засоби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на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пептидів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представлені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у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різних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формах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випуску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я саме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креми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39 %,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сироватки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35 %,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патчі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18 %, маски – 4 %,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гелі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4 %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(рис. </a:t>
            </a:r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2)</a:t>
            </a:r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096293" y="16295806"/>
            <a:ext cx="9572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Рис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. </a:t>
            </a:r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2.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Розподіл косметичних 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на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пептидів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за формами випуску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789380" y="17381242"/>
            <a:ext cx="9833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      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6557" y="16735674"/>
            <a:ext cx="9099072" cy="440120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Book Antiqua" panose="02040602050305030304" pitchFamily="18" charset="0"/>
              </a:rPr>
              <a:t>Аналіз</a:t>
            </a:r>
            <a:r>
              <a:rPr lang="ru-RU" sz="2800" dirty="0" smtClean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сучасного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асортименту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косметичних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засобів</a:t>
            </a:r>
            <a:r>
              <a:rPr lang="ru-RU" sz="2800" dirty="0">
                <a:latin typeface="Book Antiqua" panose="02040602050305030304" pitchFamily="18" charset="0"/>
              </a:rPr>
              <a:t> на </a:t>
            </a:r>
            <a:r>
              <a:rPr lang="ru-RU" sz="2800" dirty="0" err="1">
                <a:latin typeface="Book Antiqua" panose="02040602050305030304" pitchFamily="18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пептидів</a:t>
            </a:r>
            <a:r>
              <a:rPr lang="ru-RU" sz="2800" dirty="0">
                <a:latin typeface="Book Antiqua" panose="02040602050305030304" pitchFamily="18" charset="0"/>
              </a:rPr>
              <a:t> показав, </a:t>
            </a:r>
            <a:r>
              <a:rPr lang="ru-RU" sz="2800" dirty="0" err="1">
                <a:latin typeface="Book Antiqua" panose="02040602050305030304" pitchFamily="18" charset="0"/>
              </a:rPr>
              <a:t>що</a:t>
            </a:r>
            <a:r>
              <a:rPr lang="ru-RU" sz="2800" dirty="0">
                <a:latin typeface="Book Antiqua" panose="02040602050305030304" pitchFamily="18" charset="0"/>
              </a:rPr>
              <a:t> на ринку </a:t>
            </a:r>
            <a:r>
              <a:rPr lang="ru-RU" sz="2800" dirty="0" err="1">
                <a:latin typeface="Book Antiqua" panose="02040602050305030304" pitchFamily="18" charset="0"/>
              </a:rPr>
              <a:t>України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переважну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кількість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складають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зарубіжні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 smtClean="0">
                <a:latin typeface="Book Antiqua" panose="02040602050305030304" pitchFamily="18" charset="0"/>
              </a:rPr>
              <a:t>засоби</a:t>
            </a:r>
            <a:r>
              <a:rPr lang="ru-RU" sz="2800" dirty="0" smtClean="0">
                <a:latin typeface="Book Antiqua" panose="02040602050305030304" pitchFamily="18" charset="0"/>
              </a:rPr>
              <a:t>.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рейтингом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виробників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косметичних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на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пептидів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Республіка 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Корея, яка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42 %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загального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обсягу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пробуктів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 другому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знаходяться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Італія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Ізраїль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разом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9 % ринку, 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третє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ділять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Велика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Британія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США,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представляючи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algn="just"/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Решта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таких як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Японія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Франція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Іспанія</a:t>
            </a:r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9806847" y="4296286"/>
            <a:ext cx="10267613" cy="7417415"/>
          </a:xfrm>
          <a:prstGeom prst="rect">
            <a:avLst/>
          </a:prstGeom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Аналізуючи ринок 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антивікових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косметичних засобів, ми дійшли висновку, що найбільш популярним пептидом серед виробників є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Cooper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tripeptide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1, що є транспортним пептидом, рекомендована концентрація його у косметичних формах складає 5-13 %.</a:t>
            </a:r>
          </a:p>
          <a:p>
            <a:pPr algn="just"/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В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асортименті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косметичних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на 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пептид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виробники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декларують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різноманітні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ефекти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, на яких ґрунтується доцільність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їх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. </a:t>
            </a:r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Нами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було встановлено, що у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29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випадках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задекларованим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ефектом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від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косметичного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засобу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є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попередження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утворення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зморшок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підтримка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вироблення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колагену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12 %,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розслаблення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м’язів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20 %,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регенерація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та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відновлення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клітин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3 %,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зменшення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глибини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зморшок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3 %,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підтягу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вання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шкір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9 %,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розгладжу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вання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змор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щок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9 %,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попередження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появи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темних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кіл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та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мішків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під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очима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9 %,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заспокійливий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ефект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3 %,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стимуляція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синтез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у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еластину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та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гіалуронової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кислоти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– 9 %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(р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ис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. </a:t>
            </a:r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3</a:t>
            </a:r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)</a:t>
            </a:r>
            <a:r>
              <a:rPr lang="ru-RU" sz="2800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1878" y="17249913"/>
            <a:ext cx="9628805" cy="321104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9861711" y="20460953"/>
            <a:ext cx="100924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 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пептидів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косметичним ефектом</a:t>
            </a:r>
            <a:endParaRPr lang="en-US" sz="2800" i="1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806848" y="11637553"/>
            <a:ext cx="10202098" cy="5874685"/>
          </a:xfrm>
          <a:prstGeom prst="rect">
            <a:avLst/>
          </a:prstGeom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оптимальною формою для введення пептидів є гель, оскільки майже всі вони є водорозчинними. 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Гелева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 має наступні переваги: легкість текстури та нанесення, відсутність жирного блиску на шкірі, збереження дихальної функції шкіри, наявність зволожувального ефекту.</a:t>
            </a:r>
            <a:endParaRPr lang="en-US" sz="28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А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наліз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ринку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косметичних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препаратів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в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Україні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дозволив встановити,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що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значна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част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ка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на основі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пептид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представлена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продукцією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іноземних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виробників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.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Це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свідчить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про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необхідність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створення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вітчизняних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косметичних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. За результатами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дослідження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виявлено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що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багато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з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розглянутих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засобів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представлені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переважно 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м'як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ою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 форм</a:t>
            </a:r>
            <a:r>
              <a:rPr lang="uk-UA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ою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 (</a:t>
            </a:r>
            <a:r>
              <a:rPr lang="ru-RU" sz="2800" dirty="0" err="1">
                <a:latin typeface="Book Antiqua" panose="02040602050305030304" pitchFamily="18" charset="0"/>
                <a:ea typeface="Calibri" panose="020F0502020204030204" pitchFamily="34" charset="0"/>
              </a:rPr>
              <a:t>креми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, </a:t>
            </a:r>
            <a:r>
              <a:rPr lang="uk-UA" sz="2800" dirty="0">
                <a:latin typeface="Book Antiqua" panose="02040602050305030304" pitchFamily="18" charset="0"/>
                <a:ea typeface="Calibri" panose="020F0502020204030204" pitchFamily="34" charset="0"/>
              </a:rPr>
              <a:t>гелі)</a:t>
            </a:r>
            <a:r>
              <a:rPr lang="ru-RU" sz="2800" dirty="0">
                <a:latin typeface="Book Antiqua" panose="0204060205030503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900627" y="19814621"/>
            <a:ext cx="15138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88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674</Words>
  <Application>Microsoft Office PowerPoint</Application>
  <PresentationFormat>Произвольный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user1</cp:lastModifiedBy>
  <cp:revision>43</cp:revision>
  <dcterms:created xsi:type="dcterms:W3CDTF">2019-05-25T00:42:02Z</dcterms:created>
  <dcterms:modified xsi:type="dcterms:W3CDTF">2023-11-22T20:27:26Z</dcterms:modified>
</cp:coreProperties>
</file>