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3"/>
  </p:notesMasterIdLst>
  <p:handoutMasterIdLst>
    <p:handoutMasterId r:id="rId4"/>
  </p:handoutMasterIdLst>
  <p:sldIdLst>
    <p:sldId id="256" r:id="rId2"/>
  </p:sldIdLst>
  <p:sldSz cx="30279975" cy="213868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6">
          <p15:clr>
            <a:srgbClr val="A4A3A4"/>
          </p15:clr>
        </p15:guide>
        <p15:guide id="2" pos="953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3F3"/>
    <a:srgbClr val="F3B70C"/>
    <a:srgbClr val="FF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Стиль із теми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ітли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ітли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95761" autoAdjust="0"/>
  </p:normalViewPr>
  <p:slideViewPr>
    <p:cSldViewPr>
      <p:cViewPr>
        <p:scale>
          <a:sx n="50" d="100"/>
          <a:sy n="50" d="100"/>
        </p:scale>
        <p:origin x="536" y="-2176"/>
      </p:cViewPr>
      <p:guideLst>
        <p:guide orient="horz" pos="6736"/>
        <p:guide pos="9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7" d="100"/>
          <a:sy n="87" d="100"/>
        </p:scale>
        <p:origin x="2688"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ppalyvoda\Desktop\&#1043;&#1088;&#1072;&#1092;&#1110;&#1082;&#108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palyvoda\Desktop\&#1043;&#1088;&#1072;&#1092;&#1110;&#1082;&#108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palyvoda\Desktop\&#1043;&#1088;&#1072;&#1092;&#1110;&#1082;&#108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ppalyvoda\Desktop\&#1043;&#1088;&#1072;&#1092;&#1110;&#1082;&#108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ppalyvoda\Desktop\&#1043;&#1088;&#1072;&#1092;&#1110;&#1082;&#108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ppalyvoda\Desktop\&#1043;&#1088;&#1072;&#1092;&#1110;&#1082;&#108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ppalyvoda\Desktop\&#1043;&#1088;&#1072;&#1092;&#1110;&#1082;&#108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ppalyvoda\Desktop\&#1043;&#1088;&#1072;&#1092;&#1110;&#1082;&#108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ppalyvoda\Desktop\&#1043;&#1088;&#1072;&#1092;&#1110;&#1082;&#108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uk-UA" sz="1200" b="1" i="0" u="none" strike="noStrike" baseline="0">
                <a:effectLst/>
                <a:latin typeface="Times New Roman" panose="02020603050405020304" pitchFamily="18" charset="0"/>
                <a:cs typeface="Times New Roman" panose="02020603050405020304" pitchFamily="18" charset="0"/>
              </a:rPr>
              <a:t>Основна діюча речовина (МНН), %</a:t>
            </a:r>
            <a:r>
              <a:rPr lang="ru-UA" sz="1200" b="1" i="0" u="none" strike="noStrike" baseline="0">
                <a:effectLst/>
                <a:latin typeface="Times New Roman" panose="02020603050405020304" pitchFamily="18" charset="0"/>
                <a:cs typeface="Times New Roman" panose="02020603050405020304" pitchFamily="18" charset="0"/>
              </a:rPr>
              <a:t> </a:t>
            </a:r>
            <a:endParaRPr lang="ru-RU" sz="1200">
              <a:latin typeface="Times New Roman" panose="02020603050405020304" pitchFamily="18" charset="0"/>
              <a:cs typeface="Times New Roman" panose="02020603050405020304" pitchFamily="18" charset="0"/>
            </a:endParaRPr>
          </a:p>
        </c:rich>
      </c:tx>
      <c:layout>
        <c:manualLayout>
          <c:xMode val="edge"/>
          <c:yMode val="edge"/>
          <c:x val="7.5671818345802055E-2"/>
          <c:y val="2.943431647298088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27892060367454075"/>
          <c:w val="0.76111111111111107"/>
          <c:h val="0.61590879265091869"/>
        </c:manualLayout>
      </c:layout>
      <c:pie3D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B14F-D342-B483-B0B01743D375}"/>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B14F-D342-B483-B0B01743D375}"/>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B14F-D342-B483-B0B01743D375}"/>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B14F-D342-B483-B0B01743D375}"/>
              </c:ext>
            </c:extLst>
          </c:dPt>
          <c:dPt>
            <c:idx val="4"/>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B14F-D342-B483-B0B01743D37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UA"/>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Sheet1!$A$229:$A$233</c:f>
              <c:strCache>
                <c:ptCount val="5"/>
                <c:pt idx="0">
                  <c:v>Vitex agnus-castus</c:v>
                </c:pt>
                <c:pt idx="1">
                  <c:v>Paraguay Jaborandi</c:v>
                </c:pt>
                <c:pt idx="2">
                  <c:v>Sanguinaria canadensis</c:v>
                </c:pt>
                <c:pt idx="3">
                  <c:v>Conium maculatum</c:v>
                </c:pt>
                <c:pt idx="4">
                  <c:v>Phytolacca decandra</c:v>
                </c:pt>
              </c:strCache>
            </c:strRef>
          </c:cat>
          <c:val>
            <c:numRef>
              <c:f>Sheet1!$B$229:$B$233</c:f>
              <c:numCache>
                <c:formatCode>General</c:formatCode>
                <c:ptCount val="5"/>
                <c:pt idx="0">
                  <c:v>6</c:v>
                </c:pt>
                <c:pt idx="1">
                  <c:v>2</c:v>
                </c:pt>
                <c:pt idx="2">
                  <c:v>2</c:v>
                </c:pt>
                <c:pt idx="3">
                  <c:v>1</c:v>
                </c:pt>
                <c:pt idx="4">
                  <c:v>1</c:v>
                </c:pt>
              </c:numCache>
            </c:numRef>
          </c:val>
          <c:extLst>
            <c:ext xmlns:c16="http://schemas.microsoft.com/office/drawing/2014/chart" uri="{C3380CC4-5D6E-409C-BE32-E72D297353CC}">
              <c16:uniqueId val="{0000000A-B14F-D342-B483-B0B01743D375}"/>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uk-UA" sz="1200" dirty="0"/>
              <a:t>Лікарська форма, %</a:t>
            </a:r>
            <a:r>
              <a:rPr lang="ru-UA" sz="1200" dirty="0"/>
              <a:t> </a:t>
            </a:r>
            <a:endParaRPr lang="ru-RU" sz="1200" dirty="0"/>
          </a:p>
        </c:rich>
      </c:tx>
      <c:layout>
        <c:manualLayout>
          <c:xMode val="edge"/>
          <c:yMode val="edge"/>
          <c:x val="0.29969871048361324"/>
          <c:y val="4.27619917564115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97E6-5742-B222-0B911ECB661E}"/>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97E6-5742-B222-0B911ECB661E}"/>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97E6-5742-B222-0B911ECB661E}"/>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UA"/>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Sheet1!$A$3:$A$5</c:f>
              <c:strCache>
                <c:ptCount val="3"/>
                <c:pt idx="0">
                  <c:v>Таблетки</c:v>
                </c:pt>
                <c:pt idx="1">
                  <c:v>Краплі</c:v>
                </c:pt>
                <c:pt idx="2">
                  <c:v>Гранули</c:v>
                </c:pt>
              </c:strCache>
            </c:strRef>
          </c:cat>
          <c:val>
            <c:numRef>
              <c:f>Sheet1!$B$3:$B$5</c:f>
              <c:numCache>
                <c:formatCode>General</c:formatCode>
                <c:ptCount val="3"/>
                <c:pt idx="0">
                  <c:v>5</c:v>
                </c:pt>
                <c:pt idx="1">
                  <c:v>3</c:v>
                </c:pt>
                <c:pt idx="2">
                  <c:v>1</c:v>
                </c:pt>
              </c:numCache>
            </c:numRef>
          </c:val>
          <c:extLst>
            <c:ext xmlns:c16="http://schemas.microsoft.com/office/drawing/2014/chart" uri="{C3380CC4-5D6E-409C-BE32-E72D297353CC}">
              <c16:uniqueId val="{00000006-97E6-5742-B222-0B911ECB661E}"/>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uk-UA" sz="1200" dirty="0"/>
              <a:t>Країна виробник, %</a:t>
            </a:r>
            <a:r>
              <a:rPr lang="ru-UA" sz="1200" dirty="0"/>
              <a:t> </a:t>
            </a:r>
            <a:endParaRPr lang="ru-RU" sz="1200" dirty="0"/>
          </a:p>
        </c:rich>
      </c:tx>
      <c:layout>
        <c:manualLayout>
          <c:xMode val="edge"/>
          <c:yMode val="edge"/>
          <c:x val="8.7670204396780929E-2"/>
          <c:y val="6.496867598302907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9DD4-3447-A45B-98BC02F918A9}"/>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9DD4-3447-A45B-98BC02F918A9}"/>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9DD4-3447-A45B-98BC02F918A9}"/>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9DD4-3447-A45B-98BC02F918A9}"/>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UA"/>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Sheet1!$A$22:$A$25</c:f>
              <c:strCache>
                <c:ptCount val="4"/>
                <c:pt idx="0">
                  <c:v>Україна</c:v>
                </c:pt>
                <c:pt idx="1">
                  <c:v>Німеччина</c:v>
                </c:pt>
                <c:pt idx="2">
                  <c:v>Польща</c:v>
                </c:pt>
                <c:pt idx="3">
                  <c:v>Австрія</c:v>
                </c:pt>
              </c:strCache>
            </c:strRef>
          </c:cat>
          <c:val>
            <c:numRef>
              <c:f>Sheet1!$B$22:$B$25</c:f>
              <c:numCache>
                <c:formatCode>General</c:formatCode>
                <c:ptCount val="4"/>
                <c:pt idx="0">
                  <c:v>1</c:v>
                </c:pt>
                <c:pt idx="1">
                  <c:v>5</c:v>
                </c:pt>
                <c:pt idx="2">
                  <c:v>1</c:v>
                </c:pt>
                <c:pt idx="3">
                  <c:v>2</c:v>
                </c:pt>
              </c:numCache>
            </c:numRef>
          </c:val>
          <c:extLst>
            <c:ext xmlns:c16="http://schemas.microsoft.com/office/drawing/2014/chart" uri="{C3380CC4-5D6E-409C-BE32-E72D297353CC}">
              <c16:uniqueId val="{00000008-9DD4-3447-A45B-98BC02F918A9}"/>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uk-UA" sz="1200" dirty="0"/>
              <a:t>Основна діюча речовина (МНН), %</a:t>
            </a:r>
            <a:r>
              <a:rPr lang="ru-UA" sz="1200" dirty="0"/>
              <a:t> </a:t>
            </a:r>
            <a:endParaRPr lang="ru-RU" sz="1200" dirty="0"/>
          </a:p>
        </c:rich>
      </c:tx>
      <c:layout>
        <c:manualLayout>
          <c:xMode val="edge"/>
          <c:yMode val="edge"/>
          <c:x val="7.3532139470971161E-2"/>
          <c:y val="6.877501499376556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0610-E04B-AB76-E3F62FFC5C3A}"/>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0610-E04B-AB76-E3F62FFC5C3A}"/>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0610-E04B-AB76-E3F62FFC5C3A}"/>
              </c:ext>
            </c:extLst>
          </c:dPt>
          <c:dLbls>
            <c:dLbl>
              <c:idx val="0"/>
              <c:layout>
                <c:manualLayout>
                  <c:x val="-0.20417039746978571"/>
                  <c:y val="8.09996451289473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610-E04B-AB76-E3F62FFC5C3A}"/>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UA"/>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Sheet1!$A$41:$A$43</c:f>
              <c:strCache>
                <c:ptCount val="3"/>
                <c:pt idx="0">
                  <c:v>Vitex agnus-castus</c:v>
                </c:pt>
                <c:pt idx="1">
                  <c:v>Chamaelirium luteum</c:v>
                </c:pt>
                <c:pt idx="2">
                  <c:v>Lilium lancifolium</c:v>
                </c:pt>
              </c:strCache>
            </c:strRef>
          </c:cat>
          <c:val>
            <c:numRef>
              <c:f>Sheet1!$B$41:$B$43</c:f>
              <c:numCache>
                <c:formatCode>General</c:formatCode>
                <c:ptCount val="3"/>
                <c:pt idx="0">
                  <c:v>1</c:v>
                </c:pt>
                <c:pt idx="1">
                  <c:v>1</c:v>
                </c:pt>
                <c:pt idx="2">
                  <c:v>1</c:v>
                </c:pt>
              </c:numCache>
            </c:numRef>
          </c:val>
          <c:extLst>
            <c:ext xmlns:c16="http://schemas.microsoft.com/office/drawing/2014/chart" uri="{C3380CC4-5D6E-409C-BE32-E72D297353CC}">
              <c16:uniqueId val="{00000006-0610-E04B-AB76-E3F62FFC5C3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U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uk-UA" sz="1200" dirty="0"/>
              <a:t>Лікарська форма, %</a:t>
            </a:r>
            <a:r>
              <a:rPr lang="ru-UA" sz="1200" dirty="0"/>
              <a:t> </a:t>
            </a:r>
            <a:endParaRPr lang="ru-RU" sz="1200"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C0A2-7849-BAAB-439C406E0372}"/>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C0A2-7849-BAAB-439C406E0372}"/>
              </c:ext>
            </c:extLst>
          </c:dPt>
          <c:dLbls>
            <c:dLbl>
              <c:idx val="1"/>
              <c:layout>
                <c:manualLayout>
                  <c:x val="0.18765208737045655"/>
                  <c:y val="-0.1067134312521713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794694041338782"/>
                      <c:h val="0.26197971472181431"/>
                    </c:manualLayout>
                  </c15:layout>
                </c:ext>
                <c:ext xmlns:c16="http://schemas.microsoft.com/office/drawing/2014/chart" uri="{C3380CC4-5D6E-409C-BE32-E72D297353CC}">
                  <c16:uniqueId val="{00000003-C0A2-7849-BAAB-439C406E0372}"/>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UA"/>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Sheet1!$A$61:$A$62</c:f>
              <c:strCache>
                <c:ptCount val="2"/>
                <c:pt idx="0">
                  <c:v>Краплі</c:v>
                </c:pt>
                <c:pt idx="1">
                  <c:v>Таблетки</c:v>
                </c:pt>
              </c:strCache>
            </c:strRef>
          </c:cat>
          <c:val>
            <c:numRef>
              <c:f>Sheet1!$B$61:$B$62</c:f>
              <c:numCache>
                <c:formatCode>General</c:formatCode>
                <c:ptCount val="2"/>
                <c:pt idx="0">
                  <c:v>1</c:v>
                </c:pt>
                <c:pt idx="1">
                  <c:v>1</c:v>
                </c:pt>
              </c:numCache>
            </c:numRef>
          </c:val>
          <c:extLst>
            <c:ext xmlns:c16="http://schemas.microsoft.com/office/drawing/2014/chart" uri="{C3380CC4-5D6E-409C-BE32-E72D297353CC}">
              <c16:uniqueId val="{00000004-C0A2-7849-BAAB-439C406E0372}"/>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U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uk-UA" sz="1200"/>
              <a:t>Країна виробник, %</a:t>
            </a:r>
            <a:r>
              <a:rPr lang="ru-UA" sz="1200"/>
              <a:t> </a:t>
            </a:r>
            <a:endParaRPr lang="ru-RU" sz="1200"/>
          </a:p>
        </c:rich>
      </c:tx>
      <c:layout>
        <c:manualLayout>
          <c:xMode val="edge"/>
          <c:yMode val="edge"/>
          <c:x val="0.15867434518297124"/>
          <c:y val="9.976528946654686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3B9B-7E4A-B9AA-202D47EA9458}"/>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3B9B-7E4A-B9AA-202D47EA9458}"/>
              </c:ext>
            </c:extLst>
          </c:dPt>
          <c:dLbls>
            <c:dLbl>
              <c:idx val="1"/>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B9B-7E4A-B9AA-202D47EA9458}"/>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UA"/>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Sheet1!$A$113:$A$114</c:f>
              <c:strCache>
                <c:ptCount val="2"/>
                <c:pt idx="0">
                  <c:v>Німеччина</c:v>
                </c:pt>
                <c:pt idx="1">
                  <c:v>Великобританія </c:v>
                </c:pt>
              </c:strCache>
            </c:strRef>
          </c:cat>
          <c:val>
            <c:numRef>
              <c:f>Sheet1!$B$113:$B$114</c:f>
              <c:numCache>
                <c:formatCode>General</c:formatCode>
                <c:ptCount val="2"/>
                <c:pt idx="0">
                  <c:v>1</c:v>
                </c:pt>
                <c:pt idx="1">
                  <c:v>1</c:v>
                </c:pt>
              </c:numCache>
            </c:numRef>
          </c:val>
          <c:extLst>
            <c:ext xmlns:c16="http://schemas.microsoft.com/office/drawing/2014/chart" uri="{C3380CC4-5D6E-409C-BE32-E72D297353CC}">
              <c16:uniqueId val="{00000004-3B9B-7E4A-B9AA-202D47EA9458}"/>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U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uk-UA" sz="1200" dirty="0">
                <a:latin typeface="Times New Roman" panose="02020603050405020304" pitchFamily="18" charset="0"/>
                <a:cs typeface="Times New Roman" panose="02020603050405020304" pitchFamily="18" charset="0"/>
              </a:rPr>
              <a:t>Форма випуску, %</a:t>
            </a:r>
            <a:r>
              <a:rPr lang="ru-UA" sz="1200"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AE57-7D4C-83FA-141F6A3E5CC1}"/>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AE57-7D4C-83FA-141F6A3E5CC1}"/>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AE57-7D4C-83FA-141F6A3E5CC1}"/>
              </c:ext>
            </c:extLst>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AE57-7D4C-83FA-141F6A3E5CC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UA"/>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Sheet1!$A$201:$A$204</c:f>
              <c:strCache>
                <c:ptCount val="4"/>
                <c:pt idx="0">
                  <c:v>Таблетки</c:v>
                </c:pt>
                <c:pt idx="1">
                  <c:v>Капсули</c:v>
                </c:pt>
                <c:pt idx="2">
                  <c:v>Краплі</c:v>
                </c:pt>
                <c:pt idx="3">
                  <c:v>Фіточай</c:v>
                </c:pt>
              </c:strCache>
            </c:strRef>
          </c:cat>
          <c:val>
            <c:numRef>
              <c:f>Sheet1!$B$201:$B$204</c:f>
              <c:numCache>
                <c:formatCode>General</c:formatCode>
                <c:ptCount val="4"/>
                <c:pt idx="0">
                  <c:v>7</c:v>
                </c:pt>
                <c:pt idx="1">
                  <c:v>20</c:v>
                </c:pt>
                <c:pt idx="2">
                  <c:v>5</c:v>
                </c:pt>
                <c:pt idx="3">
                  <c:v>2</c:v>
                </c:pt>
              </c:numCache>
            </c:numRef>
          </c:val>
          <c:extLst>
            <c:ext xmlns:c16="http://schemas.microsoft.com/office/drawing/2014/chart" uri="{C3380CC4-5D6E-409C-BE32-E72D297353CC}">
              <c16:uniqueId val="{00000008-AE57-7D4C-83FA-141F6A3E5CC1}"/>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uk-UA" sz="1200">
                <a:latin typeface="Times New Roman" panose="02020603050405020304" pitchFamily="18" charset="0"/>
                <a:cs typeface="Times New Roman" panose="02020603050405020304" pitchFamily="18" charset="0"/>
              </a:rPr>
              <a:t>Країна виробник,%</a:t>
            </a:r>
            <a:r>
              <a:rPr lang="ru-UA" sz="1200">
                <a:latin typeface="Times New Roman" panose="02020603050405020304" pitchFamily="18" charset="0"/>
                <a:cs typeface="Times New Roman" panose="02020603050405020304" pitchFamily="18" charset="0"/>
              </a:rPr>
              <a:t> </a:t>
            </a:r>
            <a:endParaRPr lang="ru-RU" sz="1200">
              <a:latin typeface="Times New Roman" panose="02020603050405020304" pitchFamily="18" charset="0"/>
              <a:cs typeface="Times New Roman" panose="02020603050405020304" pitchFamily="18" charset="0"/>
            </a:endParaRPr>
          </a:p>
        </c:rich>
      </c:tx>
      <c:layout>
        <c:manualLayout>
          <c:xMode val="edge"/>
          <c:yMode val="edge"/>
          <c:x val="0.31136114104978996"/>
          <c:y val="1.378086901753471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4D23-8B4F-AF10-53BD31294688}"/>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4D23-8B4F-AF10-53BD31294688}"/>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4D23-8B4F-AF10-53BD31294688}"/>
              </c:ext>
            </c:extLst>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4D23-8B4F-AF10-53BD31294688}"/>
              </c:ext>
            </c:extLst>
          </c:dPt>
          <c:dPt>
            <c:idx val="4"/>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4D23-8B4F-AF10-53BD31294688}"/>
              </c:ext>
            </c:extLst>
          </c:dPt>
          <c:dPt>
            <c:idx val="5"/>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4D23-8B4F-AF10-53BD31294688}"/>
              </c:ext>
            </c:extLst>
          </c:dPt>
          <c:dPt>
            <c:idx val="6"/>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4D23-8B4F-AF10-53BD31294688}"/>
              </c:ext>
            </c:extLst>
          </c:dPt>
          <c:dPt>
            <c:idx val="7"/>
            <c:bubble3D val="0"/>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F-4D23-8B4F-AF10-53BD3129468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UA"/>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Sheet1!$A$259:$A$266</c:f>
              <c:strCache>
                <c:ptCount val="8"/>
                <c:pt idx="0">
                  <c:v>Україна</c:v>
                </c:pt>
                <c:pt idx="1">
                  <c:v>Індія</c:v>
                </c:pt>
                <c:pt idx="2">
                  <c:v>Німеччина</c:v>
                </c:pt>
                <c:pt idx="3">
                  <c:v>Китай</c:v>
                </c:pt>
                <c:pt idx="4">
                  <c:v>Італія</c:v>
                </c:pt>
                <c:pt idx="5">
                  <c:v>Болгарія</c:v>
                </c:pt>
                <c:pt idx="6">
                  <c:v>Боснія і Герцеговина</c:v>
                </c:pt>
                <c:pt idx="7">
                  <c:v>Австрія</c:v>
                </c:pt>
              </c:strCache>
            </c:strRef>
          </c:cat>
          <c:val>
            <c:numRef>
              <c:f>Sheet1!$B$259:$B$266</c:f>
              <c:numCache>
                <c:formatCode>General</c:formatCode>
                <c:ptCount val="8"/>
                <c:pt idx="0">
                  <c:v>26</c:v>
                </c:pt>
                <c:pt idx="1">
                  <c:v>2</c:v>
                </c:pt>
                <c:pt idx="2">
                  <c:v>1</c:v>
                </c:pt>
                <c:pt idx="3">
                  <c:v>1</c:v>
                </c:pt>
                <c:pt idx="4">
                  <c:v>1</c:v>
                </c:pt>
                <c:pt idx="5">
                  <c:v>1</c:v>
                </c:pt>
                <c:pt idx="6">
                  <c:v>1</c:v>
                </c:pt>
                <c:pt idx="7">
                  <c:v>1</c:v>
                </c:pt>
              </c:numCache>
            </c:numRef>
          </c:val>
          <c:extLst>
            <c:ext xmlns:c16="http://schemas.microsoft.com/office/drawing/2014/chart" uri="{C3380CC4-5D6E-409C-BE32-E72D297353CC}">
              <c16:uniqueId val="{00000010-4D23-8B4F-AF10-53BD31294688}"/>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uk-UA" sz="1200" b="1" i="0" u="none" strike="noStrike" baseline="0">
                <a:effectLst/>
                <a:latin typeface="Times New Roman" panose="02020603050405020304" pitchFamily="18" charset="0"/>
                <a:cs typeface="Times New Roman" panose="02020603050405020304" pitchFamily="18" charset="0"/>
              </a:rPr>
              <a:t>Основна діюча речовина (МНН), %</a:t>
            </a:r>
            <a:r>
              <a:rPr lang="ru-UA" sz="1200" b="1" i="0" u="none" strike="noStrike" baseline="0">
                <a:effectLst/>
                <a:latin typeface="Times New Roman" panose="02020603050405020304" pitchFamily="18" charset="0"/>
                <a:cs typeface="Times New Roman" panose="02020603050405020304" pitchFamily="18" charset="0"/>
              </a:rPr>
              <a:t> </a:t>
            </a:r>
            <a:endParaRPr lang="ru-RU" sz="120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A290-5340-85A2-54211661356E}"/>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A290-5340-85A2-54211661356E}"/>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A290-5340-85A2-54211661356E}"/>
              </c:ext>
            </c:extLst>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A290-5340-85A2-54211661356E}"/>
              </c:ext>
            </c:extLst>
          </c:dPt>
          <c:dPt>
            <c:idx val="4"/>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A290-5340-85A2-54211661356E}"/>
              </c:ext>
            </c:extLst>
          </c:dPt>
          <c:dPt>
            <c:idx val="5"/>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A290-5340-85A2-54211661356E}"/>
              </c:ext>
            </c:extLst>
          </c:dPt>
          <c:dPt>
            <c:idx val="6"/>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A290-5340-85A2-54211661356E}"/>
              </c:ext>
            </c:extLst>
          </c:dPt>
          <c:dPt>
            <c:idx val="7"/>
            <c:bubble3D val="0"/>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F-A290-5340-85A2-54211661356E}"/>
              </c:ext>
            </c:extLst>
          </c:dPt>
          <c:dPt>
            <c:idx val="8"/>
            <c:bubble3D val="0"/>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1-A290-5340-85A2-54211661356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UA"/>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Sheet1!$A$175:$A$183</c:f>
              <c:strCache>
                <c:ptCount val="9"/>
                <c:pt idx="0">
                  <c:v>Індол-3-карбінол</c:v>
                </c:pt>
                <c:pt idx="1">
                  <c:v>Vitex agnus-castus</c:v>
                </c:pt>
                <c:pt idx="2">
                  <c:v>Orthilia secundu</c:v>
                </c:pt>
                <c:pt idx="3">
                  <c:v>Rhodiola quadrifida</c:v>
                </c:pt>
                <c:pt idx="4">
                  <c:v>3,3′-дііндолілметан</c:v>
                </c:pt>
                <c:pt idx="5">
                  <c:v>Comarum palustre</c:v>
                </c:pt>
                <c:pt idx="6">
                  <c:v>Dioscorea villosa</c:v>
                </c:pt>
                <c:pt idx="7">
                  <c:v>Capsella bursa-pastorіs</c:v>
                </c:pt>
                <c:pt idx="8">
                  <c:v>Scrophularia ningpoensis</c:v>
                </c:pt>
              </c:strCache>
            </c:strRef>
          </c:cat>
          <c:val>
            <c:numRef>
              <c:f>Sheet1!$B$175:$B$183</c:f>
              <c:numCache>
                <c:formatCode>General</c:formatCode>
                <c:ptCount val="9"/>
                <c:pt idx="0">
                  <c:v>15</c:v>
                </c:pt>
                <c:pt idx="1">
                  <c:v>4</c:v>
                </c:pt>
                <c:pt idx="2">
                  <c:v>3</c:v>
                </c:pt>
                <c:pt idx="3">
                  <c:v>4</c:v>
                </c:pt>
                <c:pt idx="4">
                  <c:v>4</c:v>
                </c:pt>
                <c:pt idx="5">
                  <c:v>1</c:v>
                </c:pt>
                <c:pt idx="6">
                  <c:v>1</c:v>
                </c:pt>
                <c:pt idx="7">
                  <c:v>1</c:v>
                </c:pt>
                <c:pt idx="8">
                  <c:v>1</c:v>
                </c:pt>
              </c:numCache>
            </c:numRef>
          </c:val>
          <c:extLst>
            <c:ext xmlns:c16="http://schemas.microsoft.com/office/drawing/2014/chart" uri="{C3380CC4-5D6E-409C-BE32-E72D297353CC}">
              <c16:uniqueId val="{00000012-A290-5340-85A2-54211661356E}"/>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4C30B8A4-4807-8688-F41A-95C4515A520C}"/>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u-UA"/>
          </a:p>
        </p:txBody>
      </p:sp>
      <p:sp>
        <p:nvSpPr>
          <p:cNvPr id="3" name="Дата 2">
            <a:extLst>
              <a:ext uri="{FF2B5EF4-FFF2-40B4-BE49-F238E27FC236}">
                <a16:creationId xmlns:a16="http://schemas.microsoft.com/office/drawing/2014/main" id="{3A1A514D-31DB-96B1-0C13-F5CD55307ED9}"/>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43EC1F69-B9DC-2A4C-8430-0A6034E95095}" type="datetimeFigureOut">
              <a:rPr lang="ru-UA" smtClean="0"/>
              <a:t>06.11.2023</a:t>
            </a:fld>
            <a:endParaRPr lang="ru-UA"/>
          </a:p>
        </p:txBody>
      </p:sp>
      <p:sp>
        <p:nvSpPr>
          <p:cNvPr id="4" name="Нижний колонтитул 3">
            <a:extLst>
              <a:ext uri="{FF2B5EF4-FFF2-40B4-BE49-F238E27FC236}">
                <a16:creationId xmlns:a16="http://schemas.microsoft.com/office/drawing/2014/main" id="{710D1F41-1CA3-9C05-55EA-7197AC4682F8}"/>
              </a:ext>
            </a:extLst>
          </p:cNvPr>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ru-UA"/>
          </a:p>
        </p:txBody>
      </p:sp>
      <p:sp>
        <p:nvSpPr>
          <p:cNvPr id="5" name="Номер слайда 4">
            <a:extLst>
              <a:ext uri="{FF2B5EF4-FFF2-40B4-BE49-F238E27FC236}">
                <a16:creationId xmlns:a16="http://schemas.microsoft.com/office/drawing/2014/main" id="{BA621953-4C05-61EB-35D5-ED62A22B4120}"/>
              </a:ext>
            </a:extLst>
          </p:cNvPr>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D2B32DF4-8A31-3C43-A728-C8A4E88480DB}" type="slidenum">
              <a:rPr lang="ru-UA" smtClean="0"/>
              <a:t>‹#›</a:t>
            </a:fld>
            <a:endParaRPr lang="ru-UA"/>
          </a:p>
        </p:txBody>
      </p:sp>
    </p:spTree>
    <p:extLst>
      <p:ext uri="{BB962C8B-B14F-4D97-AF65-F5344CB8AC3E}">
        <p14:creationId xmlns:p14="http://schemas.microsoft.com/office/powerpoint/2010/main" val="3510525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86EEE413-7F1E-4302-B589-9D5E8E6AAF6A}" type="datetimeFigureOut">
              <a:rPr lang="uk-UA" smtClean="0"/>
              <a:t>06.11.23</a:t>
            </a:fld>
            <a:endParaRPr lang="uk-UA"/>
          </a:p>
        </p:txBody>
      </p:sp>
      <p:sp>
        <p:nvSpPr>
          <p:cNvPr id="4" name="Місце для зображення 3"/>
          <p:cNvSpPr>
            <a:spLocks noGrp="1" noRot="1" noChangeAspect="1"/>
          </p:cNvSpPr>
          <p:nvPr>
            <p:ph type="sldImg" idx="2"/>
          </p:nvPr>
        </p:nvSpPr>
        <p:spPr>
          <a:xfrm>
            <a:off x="1050925" y="1252538"/>
            <a:ext cx="4786313" cy="3381375"/>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88572181-CDCC-496B-8DD7-F9DD3A5D809D}" type="slidenum">
              <a:rPr lang="uk-UA" smtClean="0"/>
              <a:t>‹#›</a:t>
            </a:fld>
            <a:endParaRPr lang="uk-UA"/>
          </a:p>
        </p:txBody>
      </p:sp>
    </p:spTree>
    <p:extLst>
      <p:ext uri="{BB962C8B-B14F-4D97-AF65-F5344CB8AC3E}">
        <p14:creationId xmlns:p14="http://schemas.microsoft.com/office/powerpoint/2010/main" val="20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88572181-CDCC-496B-8DD7-F9DD3A5D809D}" type="slidenum">
              <a:rPr lang="uk-UA" smtClean="0"/>
              <a:t>1</a:t>
            </a:fld>
            <a:endParaRPr lang="uk-UA"/>
          </a:p>
        </p:txBody>
      </p:sp>
    </p:spTree>
    <p:extLst>
      <p:ext uri="{BB962C8B-B14F-4D97-AF65-F5344CB8AC3E}">
        <p14:creationId xmlns:p14="http://schemas.microsoft.com/office/powerpoint/2010/main" val="46552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3500110"/>
            <a:ext cx="25737979" cy="7445775"/>
          </a:xfrm>
        </p:spPr>
        <p:txBody>
          <a:bodyPr anchor="b"/>
          <a:lstStyle>
            <a:lvl1pPr algn="ctr">
              <a:defRPr sz="18711"/>
            </a:lvl1pPr>
          </a:lstStyle>
          <a:p>
            <a:r>
              <a:rPr lang="ru-RU"/>
              <a:t>Образец заголовка</a:t>
            </a:r>
            <a:endParaRPr lang="en-US" dirty="0"/>
          </a:p>
        </p:txBody>
      </p:sp>
      <p:sp>
        <p:nvSpPr>
          <p:cNvPr id="3" name="Subtitle 2"/>
          <p:cNvSpPr>
            <a:spLocks noGrp="1"/>
          </p:cNvSpPr>
          <p:nvPr>
            <p:ph type="subTitle" idx="1"/>
          </p:nvPr>
        </p:nvSpPr>
        <p:spPr>
          <a:xfrm>
            <a:off x="3784997" y="11233022"/>
            <a:ext cx="22709981" cy="5163524"/>
          </a:xfrm>
        </p:spPr>
        <p:txBody>
          <a:bodyPr/>
          <a:lstStyle>
            <a:lvl1pPr marL="0" indent="0" algn="ctr">
              <a:buNone/>
              <a:defRPr sz="7484"/>
            </a:lvl1pPr>
            <a:lvl2pPr marL="1425778" indent="0" algn="ctr">
              <a:buNone/>
              <a:defRPr sz="6237"/>
            </a:lvl2pPr>
            <a:lvl3pPr marL="2851556" indent="0" algn="ctr">
              <a:buNone/>
              <a:defRPr sz="5613"/>
            </a:lvl3pPr>
            <a:lvl4pPr marL="4277335" indent="0" algn="ctr">
              <a:buNone/>
              <a:defRPr sz="4990"/>
            </a:lvl4pPr>
            <a:lvl5pPr marL="5703113" indent="0" algn="ctr">
              <a:buNone/>
              <a:defRPr sz="4990"/>
            </a:lvl5pPr>
            <a:lvl6pPr marL="7128891" indent="0" algn="ctr">
              <a:buNone/>
              <a:defRPr sz="4990"/>
            </a:lvl6pPr>
            <a:lvl7pPr marL="8554669" indent="0" algn="ctr">
              <a:buNone/>
              <a:defRPr sz="4990"/>
            </a:lvl7pPr>
            <a:lvl8pPr marL="9980447" indent="0" algn="ctr">
              <a:buNone/>
              <a:defRPr sz="4990"/>
            </a:lvl8pPr>
            <a:lvl9pPr marL="11406226" indent="0" algn="ctr">
              <a:buNone/>
              <a:defRPr sz="499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DC58C51-40DB-4C37-9880-2488E9A1A655}" type="slidenum">
              <a:rPr lang="uk-UA" smtClean="0"/>
              <a:pPr>
                <a:defRPr/>
              </a:pPr>
              <a:t>‹#›</a:t>
            </a:fld>
            <a:endParaRPr lang="uk-UA"/>
          </a:p>
        </p:txBody>
      </p:sp>
    </p:spTree>
    <p:extLst>
      <p:ext uri="{BB962C8B-B14F-4D97-AF65-F5344CB8AC3E}">
        <p14:creationId xmlns:p14="http://schemas.microsoft.com/office/powerpoint/2010/main" val="361163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C9F235C-44E5-4A44-829D-CDEEFAD9BCAD}" type="slidenum">
              <a:rPr lang="uk-UA" smtClean="0"/>
              <a:pPr>
                <a:defRPr/>
              </a:pPr>
              <a:t>‹#›</a:t>
            </a:fld>
            <a:endParaRPr lang="uk-UA"/>
          </a:p>
        </p:txBody>
      </p:sp>
    </p:spTree>
    <p:extLst>
      <p:ext uri="{BB962C8B-B14F-4D97-AF65-F5344CB8AC3E}">
        <p14:creationId xmlns:p14="http://schemas.microsoft.com/office/powerpoint/2010/main" val="344897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9109" y="1138649"/>
            <a:ext cx="6529120" cy="1812432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081750" y="1138649"/>
            <a:ext cx="19208859" cy="181243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C9F235C-44E5-4A44-829D-CDEEFAD9BCAD}" type="slidenum">
              <a:rPr lang="uk-UA" smtClean="0"/>
              <a:pPr>
                <a:defRPr/>
              </a:pPr>
              <a:t>‹#›</a:t>
            </a:fld>
            <a:endParaRPr lang="uk-UA"/>
          </a:p>
        </p:txBody>
      </p:sp>
    </p:spTree>
    <p:extLst>
      <p:ext uri="{BB962C8B-B14F-4D97-AF65-F5344CB8AC3E}">
        <p14:creationId xmlns:p14="http://schemas.microsoft.com/office/powerpoint/2010/main" val="380789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C9F235C-44E5-4A44-829D-CDEEFAD9BCAD}" type="slidenum">
              <a:rPr lang="uk-UA" smtClean="0"/>
              <a:pPr>
                <a:defRPr/>
              </a:pPr>
              <a:t>‹#›</a:t>
            </a:fld>
            <a:endParaRPr lang="uk-UA"/>
          </a:p>
        </p:txBody>
      </p:sp>
    </p:spTree>
    <p:extLst>
      <p:ext uri="{BB962C8B-B14F-4D97-AF65-F5344CB8AC3E}">
        <p14:creationId xmlns:p14="http://schemas.microsoft.com/office/powerpoint/2010/main" val="390114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65979" y="5331854"/>
            <a:ext cx="26116478" cy="8896313"/>
          </a:xfrm>
        </p:spPr>
        <p:txBody>
          <a:bodyPr anchor="b"/>
          <a:lstStyle>
            <a:lvl1pPr>
              <a:defRPr sz="18711"/>
            </a:lvl1pPr>
          </a:lstStyle>
          <a:p>
            <a:r>
              <a:rPr lang="ru-RU"/>
              <a:t>Образец заголовка</a:t>
            </a:r>
            <a:endParaRPr lang="en-US" dirty="0"/>
          </a:p>
        </p:txBody>
      </p:sp>
      <p:sp>
        <p:nvSpPr>
          <p:cNvPr id="3" name="Text Placeholder 2"/>
          <p:cNvSpPr>
            <a:spLocks noGrp="1"/>
          </p:cNvSpPr>
          <p:nvPr>
            <p:ph type="body" idx="1"/>
          </p:nvPr>
        </p:nvSpPr>
        <p:spPr>
          <a:xfrm>
            <a:off x="2065979" y="14312330"/>
            <a:ext cx="26116478" cy="4678361"/>
          </a:xfrm>
        </p:spPr>
        <p:txBody>
          <a:bodyPr/>
          <a:lstStyle>
            <a:lvl1pPr marL="0" indent="0">
              <a:buNone/>
              <a:defRPr sz="7484">
                <a:solidFill>
                  <a:schemeClr val="tx1"/>
                </a:solidFill>
              </a:defRPr>
            </a:lvl1pPr>
            <a:lvl2pPr marL="1425778" indent="0">
              <a:buNone/>
              <a:defRPr sz="6237">
                <a:solidFill>
                  <a:schemeClr val="tx1">
                    <a:tint val="75000"/>
                  </a:schemeClr>
                </a:solidFill>
              </a:defRPr>
            </a:lvl2pPr>
            <a:lvl3pPr marL="2851556" indent="0">
              <a:buNone/>
              <a:defRPr sz="5613">
                <a:solidFill>
                  <a:schemeClr val="tx1">
                    <a:tint val="75000"/>
                  </a:schemeClr>
                </a:solidFill>
              </a:defRPr>
            </a:lvl3pPr>
            <a:lvl4pPr marL="4277335" indent="0">
              <a:buNone/>
              <a:defRPr sz="4990">
                <a:solidFill>
                  <a:schemeClr val="tx1">
                    <a:tint val="75000"/>
                  </a:schemeClr>
                </a:solidFill>
              </a:defRPr>
            </a:lvl4pPr>
            <a:lvl5pPr marL="5703113" indent="0">
              <a:buNone/>
              <a:defRPr sz="4990">
                <a:solidFill>
                  <a:schemeClr val="tx1">
                    <a:tint val="75000"/>
                  </a:schemeClr>
                </a:solidFill>
              </a:defRPr>
            </a:lvl5pPr>
            <a:lvl6pPr marL="7128891" indent="0">
              <a:buNone/>
              <a:defRPr sz="4990">
                <a:solidFill>
                  <a:schemeClr val="tx1">
                    <a:tint val="75000"/>
                  </a:schemeClr>
                </a:solidFill>
              </a:defRPr>
            </a:lvl6pPr>
            <a:lvl7pPr marL="8554669" indent="0">
              <a:buNone/>
              <a:defRPr sz="4990">
                <a:solidFill>
                  <a:schemeClr val="tx1">
                    <a:tint val="75000"/>
                  </a:schemeClr>
                </a:solidFill>
              </a:defRPr>
            </a:lvl7pPr>
            <a:lvl8pPr marL="9980447" indent="0">
              <a:buNone/>
              <a:defRPr sz="4990">
                <a:solidFill>
                  <a:schemeClr val="tx1">
                    <a:tint val="75000"/>
                  </a:schemeClr>
                </a:solidFill>
              </a:defRPr>
            </a:lvl8pPr>
            <a:lvl9pPr marL="11406226" indent="0">
              <a:buNone/>
              <a:defRPr sz="499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EB3636E-D919-4215-BDD2-287186B6DEFE}" type="slidenum">
              <a:rPr lang="uk-UA" smtClean="0"/>
              <a:pPr>
                <a:defRPr/>
              </a:pPr>
              <a:t>‹#›</a:t>
            </a:fld>
            <a:endParaRPr lang="uk-UA"/>
          </a:p>
        </p:txBody>
      </p:sp>
    </p:spTree>
    <p:extLst>
      <p:ext uri="{BB962C8B-B14F-4D97-AF65-F5344CB8AC3E}">
        <p14:creationId xmlns:p14="http://schemas.microsoft.com/office/powerpoint/2010/main" val="58142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081748" y="5693245"/>
            <a:ext cx="12868989" cy="135697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5329238" y="5693245"/>
            <a:ext cx="12868989" cy="135697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C9F235C-44E5-4A44-829D-CDEEFAD9BCAD}" type="slidenum">
              <a:rPr lang="uk-UA" smtClean="0"/>
              <a:pPr>
                <a:defRPr/>
              </a:pPr>
              <a:t>‹#›</a:t>
            </a:fld>
            <a:endParaRPr lang="uk-UA"/>
          </a:p>
        </p:txBody>
      </p:sp>
    </p:spTree>
    <p:extLst>
      <p:ext uri="{BB962C8B-B14F-4D97-AF65-F5344CB8AC3E}">
        <p14:creationId xmlns:p14="http://schemas.microsoft.com/office/powerpoint/2010/main" val="321695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085692" y="1138654"/>
            <a:ext cx="26116478" cy="413379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085695" y="5242738"/>
            <a:ext cx="12809847" cy="2569385"/>
          </a:xfrm>
        </p:spPr>
        <p:txBody>
          <a:bodyPr anchor="b"/>
          <a:lstStyle>
            <a:lvl1pPr marL="0" indent="0">
              <a:buNone/>
              <a:defRPr sz="7484" b="1"/>
            </a:lvl1pPr>
            <a:lvl2pPr marL="1425778" indent="0">
              <a:buNone/>
              <a:defRPr sz="6237" b="1"/>
            </a:lvl2pPr>
            <a:lvl3pPr marL="2851556" indent="0">
              <a:buNone/>
              <a:defRPr sz="5613" b="1"/>
            </a:lvl3pPr>
            <a:lvl4pPr marL="4277335" indent="0">
              <a:buNone/>
              <a:defRPr sz="4990" b="1"/>
            </a:lvl4pPr>
            <a:lvl5pPr marL="5703113" indent="0">
              <a:buNone/>
              <a:defRPr sz="4990" b="1"/>
            </a:lvl5pPr>
            <a:lvl6pPr marL="7128891" indent="0">
              <a:buNone/>
              <a:defRPr sz="4990" b="1"/>
            </a:lvl6pPr>
            <a:lvl7pPr marL="8554669" indent="0">
              <a:buNone/>
              <a:defRPr sz="4990" b="1"/>
            </a:lvl7pPr>
            <a:lvl8pPr marL="9980447" indent="0">
              <a:buNone/>
              <a:defRPr sz="4990" b="1"/>
            </a:lvl8pPr>
            <a:lvl9pPr marL="11406226" indent="0">
              <a:buNone/>
              <a:defRPr sz="4990" b="1"/>
            </a:lvl9pPr>
          </a:lstStyle>
          <a:p>
            <a:pPr lvl="0"/>
            <a:r>
              <a:rPr lang="ru-RU"/>
              <a:t>Образец текста</a:t>
            </a:r>
          </a:p>
        </p:txBody>
      </p:sp>
      <p:sp>
        <p:nvSpPr>
          <p:cNvPr id="4" name="Content Placeholder 3"/>
          <p:cNvSpPr>
            <a:spLocks noGrp="1"/>
          </p:cNvSpPr>
          <p:nvPr>
            <p:ph sz="half" idx="2"/>
          </p:nvPr>
        </p:nvSpPr>
        <p:spPr>
          <a:xfrm>
            <a:off x="2085695" y="7812123"/>
            <a:ext cx="12809847" cy="114904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5329239" y="5242738"/>
            <a:ext cx="12872933" cy="2569385"/>
          </a:xfrm>
        </p:spPr>
        <p:txBody>
          <a:bodyPr anchor="b"/>
          <a:lstStyle>
            <a:lvl1pPr marL="0" indent="0">
              <a:buNone/>
              <a:defRPr sz="7484" b="1"/>
            </a:lvl1pPr>
            <a:lvl2pPr marL="1425778" indent="0">
              <a:buNone/>
              <a:defRPr sz="6237" b="1"/>
            </a:lvl2pPr>
            <a:lvl3pPr marL="2851556" indent="0">
              <a:buNone/>
              <a:defRPr sz="5613" b="1"/>
            </a:lvl3pPr>
            <a:lvl4pPr marL="4277335" indent="0">
              <a:buNone/>
              <a:defRPr sz="4990" b="1"/>
            </a:lvl4pPr>
            <a:lvl5pPr marL="5703113" indent="0">
              <a:buNone/>
              <a:defRPr sz="4990" b="1"/>
            </a:lvl5pPr>
            <a:lvl6pPr marL="7128891" indent="0">
              <a:buNone/>
              <a:defRPr sz="4990" b="1"/>
            </a:lvl6pPr>
            <a:lvl7pPr marL="8554669" indent="0">
              <a:buNone/>
              <a:defRPr sz="4990" b="1"/>
            </a:lvl7pPr>
            <a:lvl8pPr marL="9980447" indent="0">
              <a:buNone/>
              <a:defRPr sz="4990" b="1"/>
            </a:lvl8pPr>
            <a:lvl9pPr marL="11406226" indent="0">
              <a:buNone/>
              <a:defRPr sz="4990" b="1"/>
            </a:lvl9pPr>
          </a:lstStyle>
          <a:p>
            <a:pPr lvl="0"/>
            <a:r>
              <a:rPr lang="ru-RU"/>
              <a:t>Образец текста</a:t>
            </a:r>
          </a:p>
        </p:txBody>
      </p:sp>
      <p:sp>
        <p:nvSpPr>
          <p:cNvPr id="6" name="Content Placeholder 5"/>
          <p:cNvSpPr>
            <a:spLocks noGrp="1"/>
          </p:cNvSpPr>
          <p:nvPr>
            <p:ph sz="quarter" idx="4"/>
          </p:nvPr>
        </p:nvSpPr>
        <p:spPr>
          <a:xfrm>
            <a:off x="15329239" y="7812123"/>
            <a:ext cx="12872933" cy="114904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C9F235C-44E5-4A44-829D-CDEEFAD9BCAD}" type="slidenum">
              <a:rPr lang="uk-UA" smtClean="0"/>
              <a:pPr>
                <a:defRPr/>
              </a:pPr>
              <a:t>‹#›</a:t>
            </a:fld>
            <a:endParaRPr lang="uk-UA"/>
          </a:p>
        </p:txBody>
      </p:sp>
    </p:spTree>
    <p:extLst>
      <p:ext uri="{BB962C8B-B14F-4D97-AF65-F5344CB8AC3E}">
        <p14:creationId xmlns:p14="http://schemas.microsoft.com/office/powerpoint/2010/main" val="90342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43A598-BE96-46C6-BBC1-A4155099F2E2}" type="slidenum">
              <a:rPr lang="uk-UA" smtClean="0"/>
              <a:pPr>
                <a:defRPr/>
              </a:pPr>
              <a:t>‹#›</a:t>
            </a:fld>
            <a:endParaRPr lang="uk-UA"/>
          </a:p>
        </p:txBody>
      </p:sp>
    </p:spTree>
    <p:extLst>
      <p:ext uri="{BB962C8B-B14F-4D97-AF65-F5344CB8AC3E}">
        <p14:creationId xmlns:p14="http://schemas.microsoft.com/office/powerpoint/2010/main" val="396958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FB6C9CEB-FBCF-4386-B362-8ED6BC22E4CA}" type="slidenum">
              <a:rPr lang="uk-UA" smtClean="0"/>
              <a:pPr>
                <a:defRPr/>
              </a:pPr>
              <a:t>‹#›</a:t>
            </a:fld>
            <a:endParaRPr lang="uk-UA"/>
          </a:p>
        </p:txBody>
      </p:sp>
    </p:spTree>
    <p:extLst>
      <p:ext uri="{BB962C8B-B14F-4D97-AF65-F5344CB8AC3E}">
        <p14:creationId xmlns:p14="http://schemas.microsoft.com/office/powerpoint/2010/main" val="114747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5692" y="1425787"/>
            <a:ext cx="9766080" cy="4990253"/>
          </a:xfrm>
        </p:spPr>
        <p:txBody>
          <a:bodyPr anchor="b"/>
          <a:lstStyle>
            <a:lvl1pPr>
              <a:defRPr sz="9979"/>
            </a:lvl1pPr>
          </a:lstStyle>
          <a:p>
            <a:r>
              <a:rPr lang="ru-RU"/>
              <a:t>Образец заголовка</a:t>
            </a:r>
            <a:endParaRPr lang="en-US" dirty="0"/>
          </a:p>
        </p:txBody>
      </p:sp>
      <p:sp>
        <p:nvSpPr>
          <p:cNvPr id="3" name="Content Placeholder 2"/>
          <p:cNvSpPr>
            <a:spLocks noGrp="1"/>
          </p:cNvSpPr>
          <p:nvPr>
            <p:ph idx="1"/>
          </p:nvPr>
        </p:nvSpPr>
        <p:spPr>
          <a:xfrm>
            <a:off x="12872933" y="3079308"/>
            <a:ext cx="15329237" cy="15198490"/>
          </a:xfrm>
        </p:spPr>
        <p:txBody>
          <a:bodyPr/>
          <a:lstStyle>
            <a:lvl1pPr>
              <a:defRPr sz="9979"/>
            </a:lvl1pPr>
            <a:lvl2pPr>
              <a:defRPr sz="8732"/>
            </a:lvl2pPr>
            <a:lvl3pPr>
              <a:defRPr sz="7484"/>
            </a:lvl3pPr>
            <a:lvl4pPr>
              <a:defRPr sz="6237"/>
            </a:lvl4pPr>
            <a:lvl5pPr>
              <a:defRPr sz="6237"/>
            </a:lvl5pPr>
            <a:lvl6pPr>
              <a:defRPr sz="6237"/>
            </a:lvl6pPr>
            <a:lvl7pPr>
              <a:defRPr sz="6237"/>
            </a:lvl7pPr>
            <a:lvl8pPr>
              <a:defRPr sz="6237"/>
            </a:lvl8pPr>
            <a:lvl9pPr>
              <a:defRPr sz="623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085692" y="6416040"/>
            <a:ext cx="9766080" cy="11886508"/>
          </a:xfrm>
        </p:spPr>
        <p:txBody>
          <a:bodyPr/>
          <a:lstStyle>
            <a:lvl1pPr marL="0" indent="0">
              <a:buNone/>
              <a:defRPr sz="4990"/>
            </a:lvl1pPr>
            <a:lvl2pPr marL="1425778" indent="0">
              <a:buNone/>
              <a:defRPr sz="4366"/>
            </a:lvl2pPr>
            <a:lvl3pPr marL="2851556" indent="0">
              <a:buNone/>
              <a:defRPr sz="3742"/>
            </a:lvl3pPr>
            <a:lvl4pPr marL="4277335" indent="0">
              <a:buNone/>
              <a:defRPr sz="3119"/>
            </a:lvl4pPr>
            <a:lvl5pPr marL="5703113" indent="0">
              <a:buNone/>
              <a:defRPr sz="3119"/>
            </a:lvl5pPr>
            <a:lvl6pPr marL="7128891" indent="0">
              <a:buNone/>
              <a:defRPr sz="3119"/>
            </a:lvl6pPr>
            <a:lvl7pPr marL="8554669" indent="0">
              <a:buNone/>
              <a:defRPr sz="3119"/>
            </a:lvl7pPr>
            <a:lvl8pPr marL="9980447" indent="0">
              <a:buNone/>
              <a:defRPr sz="3119"/>
            </a:lvl8pPr>
            <a:lvl9pPr marL="11406226" indent="0">
              <a:buNone/>
              <a:defRPr sz="3119"/>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C9F235C-44E5-4A44-829D-CDEEFAD9BCAD}" type="slidenum">
              <a:rPr lang="uk-UA" smtClean="0"/>
              <a:pPr>
                <a:defRPr/>
              </a:pPr>
              <a:t>‹#›</a:t>
            </a:fld>
            <a:endParaRPr lang="uk-UA"/>
          </a:p>
        </p:txBody>
      </p:sp>
    </p:spTree>
    <p:extLst>
      <p:ext uri="{BB962C8B-B14F-4D97-AF65-F5344CB8AC3E}">
        <p14:creationId xmlns:p14="http://schemas.microsoft.com/office/powerpoint/2010/main" val="113477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5692" y="1425787"/>
            <a:ext cx="9766080" cy="4990253"/>
          </a:xfrm>
        </p:spPr>
        <p:txBody>
          <a:bodyPr anchor="b"/>
          <a:lstStyle>
            <a:lvl1pPr>
              <a:defRPr sz="9979"/>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872933" y="3079308"/>
            <a:ext cx="15329237" cy="15198490"/>
          </a:xfrm>
        </p:spPr>
        <p:txBody>
          <a:bodyPr anchor="t"/>
          <a:lstStyle>
            <a:lvl1pPr marL="0" indent="0">
              <a:buNone/>
              <a:defRPr sz="9979"/>
            </a:lvl1pPr>
            <a:lvl2pPr marL="1425778" indent="0">
              <a:buNone/>
              <a:defRPr sz="8732"/>
            </a:lvl2pPr>
            <a:lvl3pPr marL="2851556" indent="0">
              <a:buNone/>
              <a:defRPr sz="7484"/>
            </a:lvl3pPr>
            <a:lvl4pPr marL="4277335" indent="0">
              <a:buNone/>
              <a:defRPr sz="6237"/>
            </a:lvl4pPr>
            <a:lvl5pPr marL="5703113" indent="0">
              <a:buNone/>
              <a:defRPr sz="6237"/>
            </a:lvl5pPr>
            <a:lvl6pPr marL="7128891" indent="0">
              <a:buNone/>
              <a:defRPr sz="6237"/>
            </a:lvl6pPr>
            <a:lvl7pPr marL="8554669" indent="0">
              <a:buNone/>
              <a:defRPr sz="6237"/>
            </a:lvl7pPr>
            <a:lvl8pPr marL="9980447" indent="0">
              <a:buNone/>
              <a:defRPr sz="6237"/>
            </a:lvl8pPr>
            <a:lvl9pPr marL="11406226" indent="0">
              <a:buNone/>
              <a:defRPr sz="6237"/>
            </a:lvl9pPr>
          </a:lstStyle>
          <a:p>
            <a:r>
              <a:rPr lang="ru-RU"/>
              <a:t>Вставка рисунка</a:t>
            </a:r>
            <a:endParaRPr lang="en-US" dirty="0"/>
          </a:p>
        </p:txBody>
      </p:sp>
      <p:sp>
        <p:nvSpPr>
          <p:cNvPr id="4" name="Text Placeholder 3"/>
          <p:cNvSpPr>
            <a:spLocks noGrp="1"/>
          </p:cNvSpPr>
          <p:nvPr>
            <p:ph type="body" sz="half" idx="2"/>
          </p:nvPr>
        </p:nvSpPr>
        <p:spPr>
          <a:xfrm>
            <a:off x="2085692" y="6416040"/>
            <a:ext cx="9766080" cy="11886508"/>
          </a:xfrm>
        </p:spPr>
        <p:txBody>
          <a:bodyPr/>
          <a:lstStyle>
            <a:lvl1pPr marL="0" indent="0">
              <a:buNone/>
              <a:defRPr sz="4990"/>
            </a:lvl1pPr>
            <a:lvl2pPr marL="1425778" indent="0">
              <a:buNone/>
              <a:defRPr sz="4366"/>
            </a:lvl2pPr>
            <a:lvl3pPr marL="2851556" indent="0">
              <a:buNone/>
              <a:defRPr sz="3742"/>
            </a:lvl3pPr>
            <a:lvl4pPr marL="4277335" indent="0">
              <a:buNone/>
              <a:defRPr sz="3119"/>
            </a:lvl4pPr>
            <a:lvl5pPr marL="5703113" indent="0">
              <a:buNone/>
              <a:defRPr sz="3119"/>
            </a:lvl5pPr>
            <a:lvl6pPr marL="7128891" indent="0">
              <a:buNone/>
              <a:defRPr sz="3119"/>
            </a:lvl6pPr>
            <a:lvl7pPr marL="8554669" indent="0">
              <a:buNone/>
              <a:defRPr sz="3119"/>
            </a:lvl7pPr>
            <a:lvl8pPr marL="9980447" indent="0">
              <a:buNone/>
              <a:defRPr sz="3119"/>
            </a:lvl8pPr>
            <a:lvl9pPr marL="11406226" indent="0">
              <a:buNone/>
              <a:defRPr sz="3119"/>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C9F235C-44E5-4A44-829D-CDEEFAD9BCAD}" type="slidenum">
              <a:rPr lang="uk-UA" smtClean="0"/>
              <a:pPr>
                <a:defRPr/>
              </a:pPr>
              <a:t>‹#›</a:t>
            </a:fld>
            <a:endParaRPr lang="uk-UA"/>
          </a:p>
        </p:txBody>
      </p:sp>
    </p:spTree>
    <p:extLst>
      <p:ext uri="{BB962C8B-B14F-4D97-AF65-F5344CB8AC3E}">
        <p14:creationId xmlns:p14="http://schemas.microsoft.com/office/powerpoint/2010/main" val="236063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749" y="1138654"/>
            <a:ext cx="26116478" cy="413379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081749" y="5693245"/>
            <a:ext cx="26116478" cy="135697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081748" y="19822400"/>
            <a:ext cx="6812994" cy="1138649"/>
          </a:xfrm>
          <a:prstGeom prst="rect">
            <a:avLst/>
          </a:prstGeom>
        </p:spPr>
        <p:txBody>
          <a:bodyPr vert="horz" lIns="91440" tIns="45720" rIns="91440" bIns="45720" rtlCol="0" anchor="ctr"/>
          <a:lstStyle>
            <a:lvl1pPr algn="l">
              <a:defRPr sz="3742">
                <a:solidFill>
                  <a:schemeClr val="tx1">
                    <a:tint val="75000"/>
                  </a:schemeClr>
                </a:solidFill>
              </a:defRPr>
            </a:lvl1pPr>
          </a:lstStyle>
          <a:p>
            <a:pPr>
              <a:defRPr/>
            </a:pPr>
            <a:endParaRPr lang="ru-RU"/>
          </a:p>
        </p:txBody>
      </p:sp>
      <p:sp>
        <p:nvSpPr>
          <p:cNvPr id="5" name="Footer Placeholder 4"/>
          <p:cNvSpPr>
            <a:spLocks noGrp="1"/>
          </p:cNvSpPr>
          <p:nvPr>
            <p:ph type="ftr" sz="quarter" idx="3"/>
          </p:nvPr>
        </p:nvSpPr>
        <p:spPr>
          <a:xfrm>
            <a:off x="10030242" y="19822400"/>
            <a:ext cx="10219492" cy="1138649"/>
          </a:xfrm>
          <a:prstGeom prst="rect">
            <a:avLst/>
          </a:prstGeom>
        </p:spPr>
        <p:txBody>
          <a:bodyPr vert="horz" lIns="91440" tIns="45720" rIns="91440" bIns="45720" rtlCol="0" anchor="ctr"/>
          <a:lstStyle>
            <a:lvl1pPr algn="ctr">
              <a:defRPr sz="3742">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21385233" y="19822400"/>
            <a:ext cx="6812994" cy="1138649"/>
          </a:xfrm>
          <a:prstGeom prst="rect">
            <a:avLst/>
          </a:prstGeom>
        </p:spPr>
        <p:txBody>
          <a:bodyPr vert="horz" lIns="91440" tIns="45720" rIns="91440" bIns="45720" rtlCol="0" anchor="ctr"/>
          <a:lstStyle>
            <a:lvl1pPr algn="r">
              <a:defRPr sz="3742">
                <a:solidFill>
                  <a:schemeClr val="tx1">
                    <a:tint val="75000"/>
                  </a:schemeClr>
                </a:solidFill>
              </a:defRPr>
            </a:lvl1pPr>
          </a:lstStyle>
          <a:p>
            <a:pPr>
              <a:defRPr/>
            </a:pPr>
            <a:fld id="{7C9F235C-44E5-4A44-829D-CDEEFAD9BCAD}" type="slidenum">
              <a:rPr lang="uk-UA" smtClean="0"/>
              <a:pPr>
                <a:defRPr/>
              </a:pPr>
              <a:t>‹#›</a:t>
            </a:fld>
            <a:endParaRPr lang="uk-UA"/>
          </a:p>
        </p:txBody>
      </p:sp>
    </p:spTree>
    <p:extLst>
      <p:ext uri="{BB962C8B-B14F-4D97-AF65-F5344CB8AC3E}">
        <p14:creationId xmlns:p14="http://schemas.microsoft.com/office/powerpoint/2010/main" val="279593651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2851556" rtl="0" eaLnBrk="1" latinLnBrk="0" hangingPunct="1">
        <a:lnSpc>
          <a:spcPct val="90000"/>
        </a:lnSpc>
        <a:spcBef>
          <a:spcPct val="0"/>
        </a:spcBef>
        <a:buNone/>
        <a:defRPr sz="13721" kern="1200">
          <a:solidFill>
            <a:schemeClr val="tx1"/>
          </a:solidFill>
          <a:latin typeface="+mj-lt"/>
          <a:ea typeface="+mj-ea"/>
          <a:cs typeface="+mj-cs"/>
        </a:defRPr>
      </a:lvl1pPr>
    </p:titleStyle>
    <p:bodyStyle>
      <a:lvl1pPr marL="712889" indent="-712889" algn="l" defTabSz="2851556" rtl="0" eaLnBrk="1" latinLnBrk="0" hangingPunct="1">
        <a:lnSpc>
          <a:spcPct val="90000"/>
        </a:lnSpc>
        <a:spcBef>
          <a:spcPts val="3119"/>
        </a:spcBef>
        <a:buFont typeface="Arial" panose="020B0604020202020204" pitchFamily="34" charset="0"/>
        <a:buChar char="•"/>
        <a:defRPr sz="8732" kern="1200">
          <a:solidFill>
            <a:schemeClr val="tx1"/>
          </a:solidFill>
          <a:latin typeface="+mn-lt"/>
          <a:ea typeface="+mn-ea"/>
          <a:cs typeface="+mn-cs"/>
        </a:defRPr>
      </a:lvl1pPr>
      <a:lvl2pPr marL="2138667" indent="-712889" algn="l" defTabSz="2851556" rtl="0" eaLnBrk="1" latinLnBrk="0" hangingPunct="1">
        <a:lnSpc>
          <a:spcPct val="90000"/>
        </a:lnSpc>
        <a:spcBef>
          <a:spcPts val="1559"/>
        </a:spcBef>
        <a:buFont typeface="Arial" panose="020B0604020202020204" pitchFamily="34" charset="0"/>
        <a:buChar char="•"/>
        <a:defRPr sz="7484" kern="1200">
          <a:solidFill>
            <a:schemeClr val="tx1"/>
          </a:solidFill>
          <a:latin typeface="+mn-lt"/>
          <a:ea typeface="+mn-ea"/>
          <a:cs typeface="+mn-cs"/>
        </a:defRPr>
      </a:lvl2pPr>
      <a:lvl3pPr marL="3564446" indent="-712889" algn="l" defTabSz="2851556" rtl="0" eaLnBrk="1" latinLnBrk="0" hangingPunct="1">
        <a:lnSpc>
          <a:spcPct val="90000"/>
        </a:lnSpc>
        <a:spcBef>
          <a:spcPts val="1559"/>
        </a:spcBef>
        <a:buFont typeface="Arial" panose="020B0604020202020204" pitchFamily="34" charset="0"/>
        <a:buChar char="•"/>
        <a:defRPr sz="6237" kern="1200">
          <a:solidFill>
            <a:schemeClr val="tx1"/>
          </a:solidFill>
          <a:latin typeface="+mn-lt"/>
          <a:ea typeface="+mn-ea"/>
          <a:cs typeface="+mn-cs"/>
        </a:defRPr>
      </a:lvl3pPr>
      <a:lvl4pPr marL="4990224" indent="-712889" algn="l" defTabSz="2851556"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6002" indent="-712889" algn="l" defTabSz="2851556"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1780" indent="-712889" algn="l" defTabSz="2851556"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7558" indent="-712889" algn="l" defTabSz="2851556"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3337" indent="-712889" algn="l" defTabSz="2851556"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9115" indent="-712889" algn="l" defTabSz="2851556"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556" rtl="0" eaLnBrk="1" latinLnBrk="0" hangingPunct="1">
        <a:defRPr sz="5613" kern="1200">
          <a:solidFill>
            <a:schemeClr val="tx1"/>
          </a:solidFill>
          <a:latin typeface="+mn-lt"/>
          <a:ea typeface="+mn-ea"/>
          <a:cs typeface="+mn-cs"/>
        </a:defRPr>
      </a:lvl1pPr>
      <a:lvl2pPr marL="1425778" algn="l" defTabSz="2851556" rtl="0" eaLnBrk="1" latinLnBrk="0" hangingPunct="1">
        <a:defRPr sz="5613" kern="1200">
          <a:solidFill>
            <a:schemeClr val="tx1"/>
          </a:solidFill>
          <a:latin typeface="+mn-lt"/>
          <a:ea typeface="+mn-ea"/>
          <a:cs typeface="+mn-cs"/>
        </a:defRPr>
      </a:lvl2pPr>
      <a:lvl3pPr marL="2851556" algn="l" defTabSz="2851556" rtl="0" eaLnBrk="1" latinLnBrk="0" hangingPunct="1">
        <a:defRPr sz="5613" kern="1200">
          <a:solidFill>
            <a:schemeClr val="tx1"/>
          </a:solidFill>
          <a:latin typeface="+mn-lt"/>
          <a:ea typeface="+mn-ea"/>
          <a:cs typeface="+mn-cs"/>
        </a:defRPr>
      </a:lvl3pPr>
      <a:lvl4pPr marL="4277335" algn="l" defTabSz="2851556" rtl="0" eaLnBrk="1" latinLnBrk="0" hangingPunct="1">
        <a:defRPr sz="5613" kern="1200">
          <a:solidFill>
            <a:schemeClr val="tx1"/>
          </a:solidFill>
          <a:latin typeface="+mn-lt"/>
          <a:ea typeface="+mn-ea"/>
          <a:cs typeface="+mn-cs"/>
        </a:defRPr>
      </a:lvl4pPr>
      <a:lvl5pPr marL="5703113" algn="l" defTabSz="2851556" rtl="0" eaLnBrk="1" latinLnBrk="0" hangingPunct="1">
        <a:defRPr sz="5613" kern="1200">
          <a:solidFill>
            <a:schemeClr val="tx1"/>
          </a:solidFill>
          <a:latin typeface="+mn-lt"/>
          <a:ea typeface="+mn-ea"/>
          <a:cs typeface="+mn-cs"/>
        </a:defRPr>
      </a:lvl5pPr>
      <a:lvl6pPr marL="7128891" algn="l" defTabSz="2851556" rtl="0" eaLnBrk="1" latinLnBrk="0" hangingPunct="1">
        <a:defRPr sz="5613" kern="1200">
          <a:solidFill>
            <a:schemeClr val="tx1"/>
          </a:solidFill>
          <a:latin typeface="+mn-lt"/>
          <a:ea typeface="+mn-ea"/>
          <a:cs typeface="+mn-cs"/>
        </a:defRPr>
      </a:lvl6pPr>
      <a:lvl7pPr marL="8554669" algn="l" defTabSz="2851556" rtl="0" eaLnBrk="1" latinLnBrk="0" hangingPunct="1">
        <a:defRPr sz="5613" kern="1200">
          <a:solidFill>
            <a:schemeClr val="tx1"/>
          </a:solidFill>
          <a:latin typeface="+mn-lt"/>
          <a:ea typeface="+mn-ea"/>
          <a:cs typeface="+mn-cs"/>
        </a:defRPr>
      </a:lvl7pPr>
      <a:lvl8pPr marL="9980447" algn="l" defTabSz="2851556" rtl="0" eaLnBrk="1" latinLnBrk="0" hangingPunct="1">
        <a:defRPr sz="5613" kern="1200">
          <a:solidFill>
            <a:schemeClr val="tx1"/>
          </a:solidFill>
          <a:latin typeface="+mn-lt"/>
          <a:ea typeface="+mn-ea"/>
          <a:cs typeface="+mn-cs"/>
        </a:defRPr>
      </a:lvl8pPr>
      <a:lvl9pPr marL="11406226" algn="l" defTabSz="2851556"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8.xml"/><Relationship Id="rId3" Type="http://schemas.openxmlformats.org/officeDocument/2006/relationships/image" Target="../media/image1.jpeg"/><Relationship Id="rId7" Type="http://schemas.openxmlformats.org/officeDocument/2006/relationships/chart" Target="../charts/chart2.xml"/><Relationship Id="rId12"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chart" Target="../charts/chart6.xml"/><Relationship Id="rId5" Type="http://schemas.openxmlformats.org/officeDocument/2006/relationships/image" Target="../media/image3.png"/><Relationship Id="rId15" Type="http://schemas.openxmlformats.org/officeDocument/2006/relationships/image" Target="../media/image4.png"/><Relationship Id="rId10" Type="http://schemas.openxmlformats.org/officeDocument/2006/relationships/chart" Target="../charts/chart5.xml"/><Relationship Id="rId4" Type="http://schemas.openxmlformats.org/officeDocument/2006/relationships/image" Target="../media/image2.png"/><Relationship Id="rId9" Type="http://schemas.openxmlformats.org/officeDocument/2006/relationships/chart" Target="../charts/chart4.xml"/><Relationship Id="rId1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bwMode="auto">
          <a:xfrm>
            <a:off x="7299942" y="2143649"/>
            <a:ext cx="15790185" cy="800219"/>
          </a:xfrm>
          <a:prstGeom prst="rect">
            <a:avLst/>
          </a:prstGeom>
          <a:noFill/>
          <a:ln w="38100">
            <a:solidFill>
              <a:schemeClr val="accent1">
                <a:alpha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2952750">
              <a:defRPr/>
            </a:pPr>
            <a:r>
              <a:rPr lang="uk-UA" sz="1800" b="1" i="1" dirty="0" err="1">
                <a:latin typeface="Times New Roman" panose="02020603050405020304" pitchFamily="18" charset="0"/>
                <a:cs typeface="Times New Roman" panose="02020603050405020304" pitchFamily="18" charset="0"/>
              </a:rPr>
              <a:t>Зуйкіна</a:t>
            </a:r>
            <a:r>
              <a:rPr lang="uk-UA" sz="1800" b="1" i="1" dirty="0">
                <a:latin typeface="Times New Roman" panose="02020603050405020304" pitchFamily="18" charset="0"/>
                <a:cs typeface="Times New Roman" panose="02020603050405020304" pitchFamily="18" charset="0"/>
              </a:rPr>
              <a:t> С.С., Паливода П. В. </a:t>
            </a:r>
          </a:p>
          <a:p>
            <a:pPr algn="ctr" defTabSz="2952750">
              <a:defRPr/>
            </a:pPr>
            <a:r>
              <a:rPr lang="uk-UA" sz="1800" b="1" i="1" dirty="0">
                <a:latin typeface="Times New Roman" panose="02020603050405020304" pitchFamily="18" charset="0"/>
                <a:cs typeface="Times New Roman" panose="02020603050405020304" pitchFamily="18" charset="0"/>
              </a:rPr>
              <a:t>Національний фармацевтичний університет , Харків, Україна</a:t>
            </a:r>
          </a:p>
          <a:p>
            <a:pPr algn="ctr" defTabSz="2952750">
              <a:defRPr/>
            </a:pPr>
            <a:endParaRPr lang="ru-RU" sz="1000" i="1" dirty="0">
              <a:solidFill>
                <a:schemeClr val="tx1"/>
              </a:solidFill>
              <a:latin typeface="Times New Roman" panose="02020603050405020304" pitchFamily="18" charset="0"/>
              <a:cs typeface="Times New Roman" panose="02020603050405020304" pitchFamily="18" charset="0"/>
            </a:endParaRPr>
          </a:p>
        </p:txBody>
      </p:sp>
      <p:sp>
        <p:nvSpPr>
          <p:cNvPr id="2069" name="Rectangle 21"/>
          <p:cNvSpPr>
            <a:spLocks noChangeArrowheads="1"/>
          </p:cNvSpPr>
          <p:nvPr/>
        </p:nvSpPr>
        <p:spPr bwMode="auto">
          <a:xfrm>
            <a:off x="0" y="0"/>
            <a:ext cx="302799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74" y="759540"/>
            <a:ext cx="1887671" cy="195482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78859" y="759540"/>
            <a:ext cx="1887671" cy="185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Прямокутник 57">
            <a:extLst>
              <a:ext uri="{FF2B5EF4-FFF2-40B4-BE49-F238E27FC236}">
                <a16:creationId xmlns:a16="http://schemas.microsoft.com/office/drawing/2014/main" id="{7604E6AD-1C0E-4240-A779-CA47F1E2130F}"/>
              </a:ext>
            </a:extLst>
          </p:cNvPr>
          <p:cNvSpPr/>
          <p:nvPr/>
        </p:nvSpPr>
        <p:spPr>
          <a:xfrm>
            <a:off x="634371" y="3808643"/>
            <a:ext cx="17200395" cy="2638928"/>
          </a:xfrm>
          <a:prstGeom prst="rect">
            <a:avLst/>
          </a:prstGeom>
        </p:spPr>
        <p:txBody>
          <a:bodyPr wrap="square">
            <a:spAutoFit/>
          </a:bodyPr>
          <a:lstStyle/>
          <a:p>
            <a:pPr marR="2540" indent="449580" algn="just">
              <a:lnSpc>
                <a:spcPct val="150000"/>
              </a:lnSpc>
            </a:pPr>
            <a:r>
              <a:rPr lang="uk-UA" sz="1400" dirty="0">
                <a:effectLst/>
                <a:latin typeface="Times New Roman" panose="02020603050405020304" pitchFamily="18" charset="0"/>
                <a:ea typeface="Times New Roman" panose="02020603050405020304" pitchFamily="18" charset="0"/>
              </a:rPr>
              <a:t>Репродуктивна функція є найважливішим комплексним показником жіночого здоров’я, який визначає якість життя жінки та її нащадків, а в свою чергу визначає здоров’я та якість життя нації. Враховуючи сучасну демографічну ситуацію в Україні, охорона та відновлення репродуктивного здоров'я жінок є важливим завданням, від вирішення якого залежить можливість відтворення та збереження здорового генофонду. </a:t>
            </a:r>
          </a:p>
          <a:p>
            <a:pPr marR="2540" indent="449580" algn="just">
              <a:lnSpc>
                <a:spcPct val="150000"/>
              </a:lnSpc>
            </a:pPr>
            <a:r>
              <a:rPr lang="uk-UA" sz="1400" dirty="0" err="1">
                <a:solidFill>
                  <a:srgbClr val="000000"/>
                </a:solidFill>
                <a:effectLst/>
                <a:latin typeface="Times New Roman" panose="02020603050405020304" pitchFamily="18" charset="0"/>
                <a:ea typeface="Times New Roman" panose="02020603050405020304" pitchFamily="18" charset="0"/>
              </a:rPr>
              <a:t>Фіброзно-кістозні</a:t>
            </a:r>
            <a:r>
              <a:rPr lang="uk-UA" sz="1400" dirty="0">
                <a:solidFill>
                  <a:srgbClr val="000000"/>
                </a:solidFill>
                <a:effectLst/>
                <a:latin typeface="Times New Roman" panose="02020603050405020304" pitchFamily="18" charset="0"/>
                <a:ea typeface="Times New Roman" panose="02020603050405020304" pitchFamily="18" charset="0"/>
              </a:rPr>
              <a:t> зміни є найбільш частим доброякісним захворюванням МЗ, такі зміни, як правило, вражають жінок у </a:t>
            </a:r>
            <a:r>
              <a:rPr lang="uk-UA" sz="1400" dirty="0" err="1">
                <a:solidFill>
                  <a:srgbClr val="000000"/>
                </a:solidFill>
                <a:effectLst/>
                <a:latin typeface="Times New Roman" panose="02020603050405020304" pitchFamily="18" charset="0"/>
                <a:ea typeface="Times New Roman" panose="02020603050405020304" pitchFamily="18" charset="0"/>
              </a:rPr>
              <a:t>пременопаузі</a:t>
            </a:r>
            <a:r>
              <a:rPr lang="uk-UA" sz="1400" dirty="0">
                <a:solidFill>
                  <a:srgbClr val="000000"/>
                </a:solidFill>
                <a:effectLst/>
                <a:latin typeface="Times New Roman" panose="02020603050405020304" pitchFamily="18" charset="0"/>
                <a:ea typeface="Times New Roman" panose="02020603050405020304" pitchFamily="18" charset="0"/>
              </a:rPr>
              <a:t> у віці від 20 до 50 років. Найбільш поширеними симптомами є біль,</a:t>
            </a:r>
            <a:r>
              <a:rPr lang="uk-UA" sz="1400" dirty="0">
                <a:effectLst/>
                <a:latin typeface="Times New Roman" panose="02020603050405020304" pitchFamily="18" charset="0"/>
                <a:ea typeface="Times New Roman" panose="02020603050405020304" pitchFamily="18" charset="0"/>
              </a:rPr>
              <a:t> дискомфорт</a:t>
            </a:r>
            <a:r>
              <a:rPr lang="uk-UA" sz="1400" dirty="0">
                <a:solidFill>
                  <a:srgbClr val="000000"/>
                </a:solidFill>
                <a:effectLst/>
                <a:latin typeface="Times New Roman" panose="02020603050405020304" pitchFamily="18" charset="0"/>
                <a:ea typeface="Times New Roman" panose="02020603050405020304" pitchFamily="18" charset="0"/>
              </a:rPr>
              <a:t>, чутливі вузли в грудях, а</a:t>
            </a:r>
            <a:r>
              <a:rPr lang="uk-UA" sz="1400" dirty="0">
                <a:effectLst/>
                <a:latin typeface="Times New Roman" panose="02020603050405020304" pitchFamily="18" charset="0"/>
                <a:ea typeface="Times New Roman" panose="02020603050405020304" pitchFamily="18" charset="0"/>
              </a:rPr>
              <a:t> іноді виділення з сосків, що суттєво впливає на якість життя жінок, заважає нормальному фізичному активному способу життя, психоемоційному стану та призводить до раку грудей.</a:t>
            </a:r>
          </a:p>
          <a:p>
            <a:pPr marR="2540" indent="449580" algn="just">
              <a:lnSpc>
                <a:spcPct val="150000"/>
              </a:lnSpc>
            </a:pPr>
            <a:r>
              <a:rPr lang="uk-UA" sz="1400" dirty="0">
                <a:solidFill>
                  <a:srgbClr val="000000"/>
                </a:solidFill>
                <a:effectLst/>
                <a:latin typeface="Times New Roman" panose="02020603050405020304" pitchFamily="18" charset="0"/>
                <a:ea typeface="Times New Roman" panose="02020603050405020304" pitchFamily="18" charset="0"/>
              </a:rPr>
              <a:t>Дослідження захворюваності на рак МЗ серед жінок України станом на 2021 рік, показало стабільне зростання показників. За даними Національного канцер-реєстру України, злоякісне новоутворення (</a:t>
            </a:r>
            <a:r>
              <a:rPr lang="uk-UA" sz="1400" dirty="0" err="1">
                <a:effectLst/>
                <a:latin typeface="Times New Roman" panose="02020603050405020304" pitchFamily="18" charset="0"/>
                <a:ea typeface="Times New Roman" panose="02020603050405020304" pitchFamily="18" charset="0"/>
              </a:rPr>
              <a:t>р</a:t>
            </a:r>
            <a:r>
              <a:rPr lang="uk-UA" sz="1400" dirty="0">
                <a:effectLst/>
                <a:latin typeface="Times New Roman" panose="02020603050405020304" pitchFamily="18" charset="0"/>
                <a:ea typeface="Times New Roman" panose="02020603050405020304" pitchFamily="18" charset="0"/>
              </a:rPr>
              <a:t>&lt;0,05) зросло на 9,6 %</a:t>
            </a:r>
            <a:r>
              <a:rPr lang="uk-UA" sz="1400" dirty="0">
                <a:solidFill>
                  <a:srgbClr val="000000"/>
                </a:solidFill>
                <a:effectLst/>
                <a:latin typeface="Times New Roman" panose="02020603050405020304" pitchFamily="18" charset="0"/>
                <a:ea typeface="Times New Roman" panose="02020603050405020304" pitchFamily="18" charset="0"/>
              </a:rPr>
              <a:t>, і далі переважає серед онкологічної захворюваності жінок, що підкреслює значущість проблеми.</a:t>
            </a:r>
            <a:endParaRPr lang="uk-UA" sz="1400" dirty="0">
              <a:effectLst/>
              <a:latin typeface="Times New Roman" panose="02020603050405020304" pitchFamily="18" charset="0"/>
              <a:ea typeface="Times New Roman" panose="02020603050405020304" pitchFamily="18" charset="0"/>
            </a:endParaRPr>
          </a:p>
          <a:p>
            <a:pPr marR="2540" indent="449580" algn="just">
              <a:lnSpc>
                <a:spcPct val="150000"/>
              </a:lnSpc>
            </a:pPr>
            <a:r>
              <a:rPr lang="uk-UA" sz="1400" dirty="0">
                <a:effectLst/>
                <a:latin typeface="Times New Roman" panose="02020603050405020304" pitchFamily="18" charset="0"/>
                <a:ea typeface="Times New Roman" panose="02020603050405020304" pitchFamily="18" charset="0"/>
              </a:rPr>
              <a:t>Виведення нової фармацевтичної продукції є серйозним викликом. Інновації, від яких залежить ріст і розвиток фармацевтичних компаній, вимагають технологічних знань, розумних стратегічних, організаційних та управлінських рішень. Крім того, потрібні додаткові активи для сприяння виробництву, маркетингу, продажу та розповсюдженню оригінальних лікарських засобів. </a:t>
            </a:r>
          </a:p>
        </p:txBody>
      </p:sp>
      <p:sp>
        <p:nvSpPr>
          <p:cNvPr id="65" name="TextBox 64">
            <a:extLst>
              <a:ext uri="{FF2B5EF4-FFF2-40B4-BE49-F238E27FC236}">
                <a16:creationId xmlns:a16="http://schemas.microsoft.com/office/drawing/2014/main" id="{D4F7CB52-9C90-4227-BF87-BF25DE525421}"/>
              </a:ext>
            </a:extLst>
          </p:cNvPr>
          <p:cNvSpPr txBox="1"/>
          <p:nvPr/>
        </p:nvSpPr>
        <p:spPr>
          <a:xfrm>
            <a:off x="535543" y="7154670"/>
            <a:ext cx="17299224" cy="1346266"/>
          </a:xfrm>
          <a:prstGeom prst="rect">
            <a:avLst/>
          </a:prstGeom>
          <a:noFill/>
        </p:spPr>
        <p:txBody>
          <a:bodyPr wrap="square">
            <a:spAutoFit/>
          </a:bodyPr>
          <a:lstStyle/>
          <a:p>
            <a:pPr marR="2540" indent="449580" algn="just">
              <a:lnSpc>
                <a:spcPct val="150000"/>
              </a:lnSpc>
            </a:pPr>
            <a:r>
              <a:rPr lang="uk-UA" sz="1400" dirty="0">
                <a:effectLst/>
                <a:latin typeface="Times New Roman" panose="02020603050405020304" pitchFamily="18" charset="0"/>
                <a:ea typeface="Times New Roman" panose="02020603050405020304" pitchFamily="18" charset="0"/>
              </a:rPr>
              <a:t>У роботі використані дані Державного реєстру лікарських засобів Україні </a:t>
            </a:r>
            <a:r>
              <a:rPr lang="uk-UA" sz="1400" dirty="0">
                <a:solidFill>
                  <a:srgbClr val="333333"/>
                </a:solidFill>
                <a:effectLst/>
                <a:latin typeface="Times New Roman" panose="02020603050405020304" pitchFamily="18" charset="0"/>
                <a:ea typeface="Times New Roman" panose="02020603050405020304" pitchFamily="18" charset="0"/>
              </a:rPr>
              <a:t>та </a:t>
            </a:r>
            <a:r>
              <a:rPr lang="uk-UA" sz="1400" dirty="0" err="1">
                <a:solidFill>
                  <a:srgbClr val="333333"/>
                </a:solidFill>
                <a:effectLst/>
                <a:latin typeface="Times New Roman" panose="02020603050405020304" pitchFamily="18" charset="0"/>
                <a:ea typeface="Times New Roman" panose="02020603050405020304" pitchFamily="18" charset="0"/>
              </a:rPr>
              <a:t>інформаційно-довідкового</a:t>
            </a:r>
            <a:r>
              <a:rPr lang="uk-UA" sz="1400" dirty="0">
                <a:solidFill>
                  <a:srgbClr val="333333"/>
                </a:solidFill>
                <a:effectLst/>
                <a:latin typeface="Times New Roman" panose="02020603050405020304" pitchFamily="18" charset="0"/>
                <a:ea typeface="Times New Roman" panose="02020603050405020304" pitchFamily="18" charset="0"/>
              </a:rPr>
              <a:t> видання «Компендіум», сайтів провідних фармацевтичних виробників України. </a:t>
            </a:r>
            <a:r>
              <a:rPr lang="uk-UA" sz="1400" dirty="0">
                <a:effectLst/>
                <a:latin typeface="Times New Roman" panose="02020603050405020304" pitchFamily="18" charset="0"/>
                <a:ea typeface="Times New Roman" panose="02020603050405020304" pitchFamily="18" charset="0"/>
              </a:rPr>
              <a:t>На основі рекомендацій та стандартів терапії мастопатії визначено основні напрями лікування та, відповідно, групу препаратів, що використовуються. Проведено маркетингове дослідження фармацевтичного ринку України щодо наявності лікарських препаратів (ЛП) та дієтичних добавок (ДД) за відповідними терапевтичними ефектами. Аналіз проведений за основними ді</a:t>
            </a:r>
            <a:r>
              <a:rPr lang="uk-UA" sz="1400" dirty="0">
                <a:solidFill>
                  <a:srgbClr val="000000"/>
                </a:solidFill>
                <a:effectLst/>
                <a:latin typeface="Times New Roman" panose="02020603050405020304" pitchFamily="18" charset="0"/>
                <a:ea typeface="Times New Roman" panose="02020603050405020304" pitchFamily="18" charset="0"/>
              </a:rPr>
              <a:t>ючими речовинами (міжнародна непатентована назва (</a:t>
            </a:r>
            <a:r>
              <a:rPr lang="uk-UA" sz="1400" dirty="0">
                <a:effectLst/>
                <a:latin typeface="Times New Roman" panose="02020603050405020304" pitchFamily="18" charset="0"/>
                <a:ea typeface="Times New Roman" panose="02020603050405020304" pitchFamily="18" charset="0"/>
              </a:rPr>
              <a:t>МНН), лікарськими формами (ЛФ), країнами-виробниками. Використані методи системний, логічний, комплексний, графічний.</a:t>
            </a:r>
          </a:p>
        </p:txBody>
      </p:sp>
      <p:sp>
        <p:nvSpPr>
          <p:cNvPr id="4" name="TextBox 3">
            <a:extLst>
              <a:ext uri="{FF2B5EF4-FFF2-40B4-BE49-F238E27FC236}">
                <a16:creationId xmlns:a16="http://schemas.microsoft.com/office/drawing/2014/main" id="{E19CA4B2-AEA6-1431-F1DA-C1580BEDD9E4}"/>
              </a:ext>
            </a:extLst>
          </p:cNvPr>
          <p:cNvSpPr txBox="1"/>
          <p:nvPr/>
        </p:nvSpPr>
        <p:spPr>
          <a:xfrm>
            <a:off x="612012" y="9544515"/>
            <a:ext cx="6977246" cy="699935"/>
          </a:xfrm>
          <a:prstGeom prst="rect">
            <a:avLst/>
          </a:prstGeom>
          <a:noFill/>
        </p:spPr>
        <p:txBody>
          <a:bodyPr wrap="square">
            <a:spAutoFit/>
          </a:bodyPr>
          <a:lstStyle/>
          <a:p>
            <a:pPr marR="2540" indent="449580">
              <a:lnSpc>
                <a:spcPct val="150000"/>
              </a:lnSpc>
            </a:pPr>
            <a:r>
              <a:rPr lang="uk-UA" sz="1400" dirty="0">
                <a:solidFill>
                  <a:srgbClr val="000000"/>
                </a:solidFill>
                <a:effectLst/>
                <a:latin typeface="Times New Roman" panose="02020603050405020304" pitchFamily="18" charset="0"/>
                <a:ea typeface="Times New Roman" panose="02020603050405020304" pitchFamily="18" charset="0"/>
              </a:rPr>
              <a:t>Проведені дослідження узагальнено у вигляді запропонованого алгоритму дослідження для обґрунтування розробки оригінального комплексного препарату</a:t>
            </a:r>
            <a:r>
              <a:rPr lang="uk-UA" sz="1400" dirty="0">
                <a:solidFill>
                  <a:srgbClr val="000000"/>
                </a:solidFill>
                <a:latin typeface="Times New Roman" panose="02020603050405020304" pitchFamily="18" charset="0"/>
                <a:ea typeface="Times New Roman" panose="02020603050405020304" pitchFamily="18" charset="0"/>
              </a:rPr>
              <a:t>.</a:t>
            </a:r>
            <a:endParaRPr lang="ru-UA"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C044E5A2-0BB0-C90A-8F0B-0E86CAA48515}"/>
              </a:ext>
            </a:extLst>
          </p:cNvPr>
          <p:cNvSpPr txBox="1"/>
          <p:nvPr/>
        </p:nvSpPr>
        <p:spPr>
          <a:xfrm>
            <a:off x="7873169" y="8816564"/>
            <a:ext cx="4559187" cy="12049452"/>
          </a:xfrm>
          <a:prstGeom prst="rect">
            <a:avLst/>
          </a:prstGeom>
          <a:noFill/>
        </p:spPr>
        <p:txBody>
          <a:bodyPr wrap="square">
            <a:spAutoFit/>
          </a:bodyPr>
          <a:lstStyle/>
          <a:p>
            <a:pPr marR="2540" indent="449580" algn="just">
              <a:lnSpc>
                <a:spcPct val="150000"/>
              </a:lnSpc>
            </a:pPr>
            <a:r>
              <a:rPr lang="uk-UA" sz="1400" dirty="0">
                <a:latin typeface="Times New Roman" panose="02020603050405020304" pitchFamily="18" charset="0"/>
                <a:ea typeface="Times New Roman" panose="02020603050405020304" pitchFamily="18" charset="0"/>
              </a:rPr>
              <a:t>У Міжнародній класифікації </a:t>
            </a:r>
            <a:r>
              <a:rPr lang="uk-UA" sz="1400" dirty="0" err="1">
                <a:latin typeface="Times New Roman" panose="02020603050405020304" pitchFamily="18" charset="0"/>
                <a:ea typeface="Times New Roman" panose="02020603050405020304" pitchFamily="18" charset="0"/>
              </a:rPr>
              <a:t>хвороб</a:t>
            </a:r>
            <a:r>
              <a:rPr lang="uk-UA" sz="1400" dirty="0">
                <a:latin typeface="Times New Roman" panose="02020603050405020304" pitchFamily="18" charset="0"/>
                <a:ea typeface="Times New Roman" panose="02020603050405020304" pitchFamily="18" charset="0"/>
              </a:rPr>
              <a:t> МКХ-11, розробленій Всесвітньою організацією охорони здоров’я </a:t>
            </a:r>
            <a:r>
              <a:rPr lang="uk-UA" sz="1400" dirty="0">
                <a:solidFill>
                  <a:srgbClr val="000000"/>
                </a:solidFill>
                <a:latin typeface="Times New Roman" panose="02020603050405020304" pitchFamily="18" charset="0"/>
                <a:ea typeface="Times New Roman" panose="02020603050405020304" pitchFamily="18" charset="0"/>
              </a:rPr>
              <a:t>захворюванням МЗ присвячені наступні рубрики: GB20 Доброякісне захворювання молочної залози, GB20.0 </a:t>
            </a:r>
            <a:r>
              <a:rPr lang="uk-UA" sz="1400" dirty="0" err="1">
                <a:solidFill>
                  <a:srgbClr val="000000"/>
                </a:solidFill>
                <a:latin typeface="Times New Roman" panose="02020603050405020304" pitchFamily="18" charset="0"/>
                <a:ea typeface="Times New Roman" panose="02020603050405020304" pitchFamily="18" charset="0"/>
              </a:rPr>
              <a:t>Фіброзно-кістозна</a:t>
            </a:r>
            <a:r>
              <a:rPr lang="uk-UA" sz="1400" dirty="0">
                <a:solidFill>
                  <a:srgbClr val="000000"/>
                </a:solidFill>
                <a:latin typeface="Times New Roman" panose="02020603050405020304" pitchFamily="18" charset="0"/>
                <a:ea typeface="Times New Roman" panose="02020603050405020304" pitchFamily="18" charset="0"/>
              </a:rPr>
              <a:t> зміна, GB20.1 </a:t>
            </a:r>
            <a:r>
              <a:rPr lang="uk-UA" sz="1400" dirty="0" err="1">
                <a:latin typeface="Times New Roman" panose="02020603050405020304" pitchFamily="18" charset="0"/>
                <a:ea typeface="Times New Roman" panose="02020603050405020304" pitchFamily="18" charset="0"/>
              </a:rPr>
              <a:t>Фіброаденоз</a:t>
            </a:r>
            <a:r>
              <a:rPr lang="uk-UA" sz="1400" dirty="0">
                <a:latin typeface="Times New Roman" panose="02020603050405020304" pitchFamily="18" charset="0"/>
                <a:ea typeface="Times New Roman" panose="02020603050405020304" pitchFamily="18" charset="0"/>
              </a:rPr>
              <a:t> молочної залози, </a:t>
            </a:r>
            <a:r>
              <a:rPr lang="uk-UA" sz="1400" dirty="0">
                <a:solidFill>
                  <a:srgbClr val="000000"/>
                </a:solidFill>
                <a:latin typeface="Times New Roman" panose="02020603050405020304" pitchFamily="18" charset="0"/>
                <a:ea typeface="Times New Roman" panose="02020603050405020304" pitchFamily="18" charset="0"/>
              </a:rPr>
              <a:t>GB20.Y Інші уточнені доброякісні захворювання молочної залози, GB20.Z Доброякісне захворювання молочної залози, неуточнене. </a:t>
            </a:r>
            <a:r>
              <a:rPr lang="uk-UA" sz="1400" dirty="0">
                <a:latin typeface="Times New Roman" panose="02020603050405020304" pitchFamily="18" charset="0"/>
                <a:ea typeface="Times New Roman" panose="02020603050405020304" pitchFamily="18" charset="0"/>
              </a:rPr>
              <a:t>Основні положення що висвітлюються: </a:t>
            </a:r>
            <a:r>
              <a:rPr lang="uk-UA" sz="1400" dirty="0">
                <a:solidFill>
                  <a:srgbClr val="000000"/>
                </a:solidFill>
                <a:latin typeface="Times New Roman" panose="02020603050405020304" pitchFamily="18" charset="0"/>
                <a:ea typeface="Times New Roman" panose="02020603050405020304" pitchFamily="18" charset="0"/>
              </a:rPr>
              <a:t>причини та наслідки захворювань МЗ і смерті жінок у всьому світі; клінічні терміни, що є основою для медичних записів; статистичні дані, що лежать в основі таких важливих функцій, як платіжні системи, планування послуг, управління якістю та безпекою та дослідження медичних послуг.</a:t>
            </a:r>
            <a:endParaRPr lang="uk-UA" sz="1400" dirty="0">
              <a:latin typeface="Times New Roman" panose="02020603050405020304" pitchFamily="18" charset="0"/>
              <a:ea typeface="Times New Roman" panose="02020603050405020304" pitchFamily="18" charset="0"/>
            </a:endParaRPr>
          </a:p>
          <a:p>
            <a:pPr marR="2540" indent="449580" algn="just">
              <a:lnSpc>
                <a:spcPct val="150000"/>
              </a:lnSpc>
            </a:pPr>
            <a:r>
              <a:rPr lang="uk-UA" sz="1400" dirty="0">
                <a:latin typeface="Times New Roman" panose="02020603050405020304" pitchFamily="18" charset="0"/>
                <a:ea typeface="Times New Roman" panose="02020603050405020304" pitchFamily="18" charset="0"/>
              </a:rPr>
              <a:t>В уніфікованому клінічному протоколі первинної, вторинної (спеціалізованої), третинної (високоспеціалізованої) медичної допомоги «Рак молочної залози», затверджений Наказом Міністерства охорони здоров’я України від 30.06.2015 р. № 396, зосереджено увагу на основних етапах профілактики раку МЗ.</a:t>
            </a:r>
          </a:p>
          <a:p>
            <a:pPr marR="2540" indent="449580" algn="just">
              <a:lnSpc>
                <a:spcPct val="150000"/>
              </a:lnSpc>
            </a:pPr>
            <a:r>
              <a:rPr lang="uk-UA" sz="1400" spc="10" dirty="0">
                <a:solidFill>
                  <a:srgbClr val="000000"/>
                </a:solidFill>
                <a:latin typeface="Times New Roman" panose="02020603050405020304" pitchFamily="18" charset="0"/>
                <a:ea typeface="Times New Roman" panose="02020603050405020304" pitchFamily="18" charset="0"/>
              </a:rPr>
              <a:t>Для втілення положень протоколу застосовується низка лікарських препаратів, переважна більшість з яких – </a:t>
            </a:r>
            <a:r>
              <a:rPr lang="uk-UA" sz="1400" spc="10" dirty="0" err="1">
                <a:solidFill>
                  <a:srgbClr val="000000"/>
                </a:solidFill>
                <a:latin typeface="Times New Roman" panose="02020603050405020304" pitchFamily="18" charset="0"/>
                <a:ea typeface="Times New Roman" panose="02020603050405020304" pitchFamily="18" charset="0"/>
              </a:rPr>
              <a:t>дороговартісні</a:t>
            </a:r>
            <a:r>
              <a:rPr lang="uk-UA" sz="1400" spc="10" dirty="0">
                <a:solidFill>
                  <a:srgbClr val="000000"/>
                </a:solidFill>
                <a:latin typeface="Times New Roman" panose="02020603050405020304" pitchFamily="18" charset="0"/>
                <a:ea typeface="Times New Roman" panose="02020603050405020304" pitchFamily="18" charset="0"/>
              </a:rPr>
              <a:t> гормональні, синтетичні ліки та дієтичні добавки, що не пройшли повний спектр </a:t>
            </a:r>
            <a:r>
              <a:rPr lang="uk-UA" sz="1400" spc="10" dirty="0" err="1">
                <a:solidFill>
                  <a:srgbClr val="000000"/>
                </a:solidFill>
                <a:latin typeface="Times New Roman" panose="02020603050405020304" pitchFamily="18" charset="0"/>
                <a:ea typeface="Times New Roman" panose="02020603050405020304" pitchFamily="18" charset="0"/>
              </a:rPr>
              <a:t>випробовувань</a:t>
            </a:r>
            <a:r>
              <a:rPr lang="uk-UA" sz="1400" spc="10" dirty="0">
                <a:solidFill>
                  <a:srgbClr val="000000"/>
                </a:solidFill>
                <a:latin typeface="Times New Roman" panose="02020603050405020304" pitchFamily="18" charset="0"/>
                <a:ea typeface="Times New Roman" panose="02020603050405020304" pitchFamily="18" charset="0"/>
              </a:rPr>
              <a:t>, а тому не можуть гарантувати ефективність, безпеку та відсутність побічних ефектів. </a:t>
            </a:r>
            <a:endParaRPr lang="uk-UA" sz="1400" dirty="0">
              <a:latin typeface="Times New Roman" panose="02020603050405020304" pitchFamily="18" charset="0"/>
              <a:ea typeface="Times New Roman" panose="02020603050405020304" pitchFamily="18" charset="0"/>
            </a:endParaRPr>
          </a:p>
          <a:p>
            <a:pPr marR="2540" indent="449580" algn="just">
              <a:lnSpc>
                <a:spcPct val="150000"/>
              </a:lnSpc>
            </a:pPr>
            <a:r>
              <a:rPr lang="uk-UA" sz="1400" dirty="0">
                <a:effectLst/>
                <a:latin typeface="Times New Roman" panose="02020603050405020304" pitchFamily="18" charset="0"/>
                <a:ea typeface="Times New Roman" panose="02020603050405020304" pitchFamily="18" charset="0"/>
              </a:rPr>
              <a:t>Для аналізу обрані препарати із двох груп за АТС класифікацією і трьох підгруп препаратів, які застосовуються у лікуванні </a:t>
            </a:r>
            <a:r>
              <a:rPr lang="uk-UA" sz="1400" dirty="0" err="1">
                <a:effectLst/>
                <a:latin typeface="Times New Roman" panose="02020603050405020304" pitchFamily="18" charset="0"/>
                <a:ea typeface="Times New Roman" panose="02020603050405020304" pitchFamily="18" charset="0"/>
              </a:rPr>
              <a:t>фіброзно-кістозної</a:t>
            </a:r>
            <a:r>
              <a:rPr lang="uk-UA" sz="1400" dirty="0">
                <a:effectLst/>
                <a:latin typeface="Times New Roman" panose="02020603050405020304" pitchFamily="18" charset="0"/>
                <a:ea typeface="Times New Roman" panose="02020603050405020304" pitchFamily="18" charset="0"/>
              </a:rPr>
              <a:t> хвороби, загалом,  11 торгових найменувань ЛЗ, які мають протизапальну дію та нормалізують рівень статевих гормонів, та 34 торгових найменувань дієтичних добавок (ДД), компоненти яких</a:t>
            </a:r>
            <a:r>
              <a:rPr lang="uk-UA" sz="1400" dirty="0">
                <a:effectLst/>
                <a:latin typeface="Arial" panose="020B0604020202020204" pitchFamily="34" charset="0"/>
                <a:ea typeface="Times New Roman" panose="02020603050405020304" pitchFamily="18" charset="0"/>
              </a:rPr>
              <a:t> </a:t>
            </a:r>
            <a:r>
              <a:rPr lang="uk-UA" sz="1400" dirty="0">
                <a:effectLst/>
                <a:latin typeface="Times New Roman" panose="02020603050405020304" pitchFamily="18" charset="0"/>
                <a:ea typeface="Times New Roman" panose="02020603050405020304" pitchFamily="18" charset="0"/>
              </a:rPr>
              <a:t>сприяють підтримці функціонального стану жіночих репродуктивних органів і здоров’я молочних залоз.</a:t>
            </a:r>
          </a:p>
          <a:p>
            <a:pPr marR="2540" indent="449580" algn="just">
              <a:lnSpc>
                <a:spcPct val="150000"/>
              </a:lnSpc>
            </a:pPr>
            <a:endParaRPr lang="uk-UA" sz="14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E329094A-DE47-41D0-3108-6843375FEDC3}"/>
              </a:ext>
            </a:extLst>
          </p:cNvPr>
          <p:cNvSpPr txBox="1"/>
          <p:nvPr/>
        </p:nvSpPr>
        <p:spPr>
          <a:xfrm>
            <a:off x="12917268" y="14626788"/>
            <a:ext cx="9023664" cy="786754"/>
          </a:xfrm>
          <a:prstGeom prst="rect">
            <a:avLst/>
          </a:prstGeom>
          <a:noFill/>
        </p:spPr>
        <p:txBody>
          <a:bodyPr wrap="square">
            <a:spAutoFit/>
          </a:bodyPr>
          <a:lstStyle/>
          <a:p>
            <a:pPr marR="2540" algn="ctr">
              <a:lnSpc>
                <a:spcPct val="150000"/>
              </a:lnSpc>
            </a:pPr>
            <a:r>
              <a:rPr lang="uk-UA" sz="1600" b="1" i="1" dirty="0">
                <a:solidFill>
                  <a:srgbClr val="000000"/>
                </a:solidFill>
                <a:effectLst/>
                <a:latin typeface="Times New Roman" panose="02020603050405020304" pitchFamily="18" charset="0"/>
                <a:ea typeface="Times New Roman" panose="02020603050405020304" pitchFamily="18" charset="0"/>
              </a:rPr>
              <a:t>Рис.1 Результати маркетингового аналізу зареєстрованих в Україні лікарських препаратів для лікування мастопатії</a:t>
            </a:r>
            <a:endParaRPr lang="ru-UA" sz="1600" b="1" i="1"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BC8A53C2-FB5A-0DBF-4094-46D6CAB9A39E}"/>
              </a:ext>
            </a:extLst>
          </p:cNvPr>
          <p:cNvSpPr txBox="1"/>
          <p:nvPr/>
        </p:nvSpPr>
        <p:spPr>
          <a:xfrm>
            <a:off x="18453347" y="7523108"/>
            <a:ext cx="11122554" cy="417422"/>
          </a:xfrm>
          <a:prstGeom prst="rect">
            <a:avLst/>
          </a:prstGeom>
          <a:noFill/>
        </p:spPr>
        <p:txBody>
          <a:bodyPr wrap="square">
            <a:spAutoFit/>
          </a:bodyPr>
          <a:lstStyle/>
          <a:p>
            <a:pPr marR="2540" algn="ctr">
              <a:lnSpc>
                <a:spcPct val="150000"/>
              </a:lnSpc>
            </a:pPr>
            <a:endParaRPr lang="ru-UA" sz="1600" b="1" i="1" dirty="0">
              <a:effectLst/>
              <a:latin typeface="Times New Roman" panose="02020603050405020304" pitchFamily="18" charset="0"/>
              <a:ea typeface="Times New Roman" panose="02020603050405020304" pitchFamily="18" charset="0"/>
            </a:endParaRPr>
          </a:p>
        </p:txBody>
      </p:sp>
      <p:sp>
        <p:nvSpPr>
          <p:cNvPr id="26" name="TextBox 25">
            <a:extLst>
              <a:ext uri="{FF2B5EF4-FFF2-40B4-BE49-F238E27FC236}">
                <a16:creationId xmlns:a16="http://schemas.microsoft.com/office/drawing/2014/main" id="{A9DDA390-49A6-315D-2000-40DB3479871C}"/>
              </a:ext>
            </a:extLst>
          </p:cNvPr>
          <p:cNvSpPr txBox="1"/>
          <p:nvPr/>
        </p:nvSpPr>
        <p:spPr>
          <a:xfrm>
            <a:off x="17730947" y="8913298"/>
            <a:ext cx="4192345" cy="1200329"/>
          </a:xfrm>
          <a:prstGeom prst="rect">
            <a:avLst/>
          </a:prstGeom>
          <a:noFill/>
        </p:spPr>
        <p:txBody>
          <a:bodyPr wrap="square">
            <a:spAutoFit/>
          </a:bodyPr>
          <a:lstStyle/>
          <a:p>
            <a:pPr marR="2540" indent="155575" algn="ctr">
              <a:lnSpc>
                <a:spcPct val="150000"/>
              </a:lnSpc>
            </a:pPr>
            <a:r>
              <a:rPr lang="ru-RU" sz="12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G02C X </a:t>
            </a:r>
            <a:r>
              <a:rPr lang="ru-RU" sz="12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Інші</a:t>
            </a:r>
            <a:r>
              <a:rPr lang="ru-RU" sz="12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засоби</a:t>
            </a:r>
            <a:r>
              <a:rPr lang="ru-RU" sz="12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sz="12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застосовуються</a:t>
            </a:r>
            <a:r>
              <a:rPr lang="ru-RU" sz="12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2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гінекології</a:t>
            </a:r>
            <a:endParaRPr lang="ru-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2540" algn="ctr">
              <a:lnSpc>
                <a:spcPct val="150000"/>
              </a:lnSpc>
            </a:pPr>
            <a:r>
              <a:rPr lang="ru-RU" sz="12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G02C X03 Плоди прутняку </a:t>
            </a:r>
            <a:r>
              <a:rPr lang="ru-RU" sz="1200" b="1"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звичайного</a:t>
            </a:r>
            <a:endParaRPr lang="ru-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2540" algn="ctr">
              <a:lnSpc>
                <a:spcPct val="150000"/>
              </a:lnSpc>
            </a:pPr>
            <a:r>
              <a:rPr lang="ru-RU" sz="12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G02C X10** </a:t>
            </a:r>
            <a:r>
              <a:rPr lang="uk-UA" sz="1200" b="1"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Інші</a:t>
            </a:r>
            <a:endParaRPr lang="ru-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r>
              <a:rPr lang="uk-UA"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торгових найменування)</a:t>
            </a:r>
            <a:r>
              <a:rPr lang="ru-UA" sz="1200" dirty="0">
                <a:effectLst/>
                <a:latin typeface="Times New Roman" panose="02020603050405020304" pitchFamily="18" charset="0"/>
                <a:cs typeface="Times New Roman" panose="02020603050405020304" pitchFamily="18" charset="0"/>
              </a:rPr>
              <a:t> </a:t>
            </a:r>
            <a:endParaRPr lang="ru-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EB755BC-9E3E-76E2-454D-F6B942B019CC}"/>
              </a:ext>
            </a:extLst>
          </p:cNvPr>
          <p:cNvSpPr txBox="1"/>
          <p:nvPr/>
        </p:nvSpPr>
        <p:spPr>
          <a:xfrm>
            <a:off x="123346" y="96837"/>
            <a:ext cx="30156629" cy="646331"/>
          </a:xfrm>
          <a:prstGeom prst="rect">
            <a:avLst/>
          </a:prstGeom>
          <a:noFill/>
        </p:spPr>
        <p:txBody>
          <a:bodyPr wrap="square">
            <a:spAutoFit/>
          </a:bodyPr>
          <a:lstStyle/>
          <a:p>
            <a:pPr algn="ctr"/>
            <a:r>
              <a:rPr lang="uk-UA" sz="1800" b="1" i="1" dirty="0">
                <a:solidFill>
                  <a:schemeClr val="accent1"/>
                </a:solidFill>
                <a:latin typeface="Times New Roman" panose="02020603050405020304" pitchFamily="18" charset="0"/>
                <a:cs typeface="Times New Roman" panose="02020603050405020304" pitchFamily="18" charset="0"/>
              </a:rPr>
              <a:t>ІІІ МІЖНАРОДНА НАУКОВО-ПРАКТИЧНА КОНФЕРЕНЦІЯ</a:t>
            </a:r>
          </a:p>
          <a:p>
            <a:pPr algn="ctr"/>
            <a:r>
              <a:rPr lang="uk-UA" sz="1800" b="1" i="1" dirty="0">
                <a:solidFill>
                  <a:schemeClr val="accent1"/>
                </a:solidFill>
                <a:latin typeface="Times New Roman" panose="02020603050405020304" pitchFamily="18" charset="0"/>
                <a:cs typeface="Times New Roman" panose="02020603050405020304" pitchFamily="18" charset="0"/>
              </a:rPr>
              <a:t>«ФУНДАМЕНТАЛЬНІ ТА ПРИКЛАДНІ ДОСЛІДЖЕННЯ У ГАЛУЗІ ФАРМАЦЕВТИЧНОЇ ТЕХНОЛОГІЇ», ПРИСВЯЧЕНА 100- РІЧЧЮ З ДНЯ НАРОДЖЕННЯ </a:t>
            </a:r>
            <a:r>
              <a:rPr lang="uk-UA" sz="1800" b="1" i="1" dirty="0" err="1">
                <a:solidFill>
                  <a:schemeClr val="accent1"/>
                </a:solidFill>
                <a:latin typeface="Times New Roman" panose="02020603050405020304" pitchFamily="18" charset="0"/>
                <a:cs typeface="Times New Roman" panose="02020603050405020304" pitchFamily="18" charset="0"/>
              </a:rPr>
              <a:t>Д</a:t>
            </a:r>
            <a:r>
              <a:rPr lang="uk-UA" sz="1800" b="1" i="1" dirty="0">
                <a:solidFill>
                  <a:schemeClr val="accent1"/>
                </a:solidFill>
                <a:latin typeface="Times New Roman" panose="02020603050405020304" pitchFamily="18" charset="0"/>
                <a:cs typeface="Times New Roman" panose="02020603050405020304" pitchFamily="18" charset="0"/>
              </a:rPr>
              <a:t>. </a:t>
            </a:r>
            <a:r>
              <a:rPr lang="uk-UA" sz="1800" b="1" i="1" dirty="0" err="1">
                <a:solidFill>
                  <a:schemeClr val="accent1"/>
                </a:solidFill>
                <a:latin typeface="Times New Roman" panose="02020603050405020304" pitchFamily="18" charset="0"/>
                <a:cs typeface="Times New Roman" panose="02020603050405020304" pitchFamily="18" charset="0"/>
              </a:rPr>
              <a:t>П</a:t>
            </a:r>
            <a:r>
              <a:rPr lang="uk-UA" sz="1800" b="1" i="1" dirty="0">
                <a:solidFill>
                  <a:schemeClr val="accent1"/>
                </a:solidFill>
                <a:latin typeface="Times New Roman" panose="02020603050405020304" pitchFamily="18" charset="0"/>
                <a:cs typeface="Times New Roman" panose="02020603050405020304" pitchFamily="18" charset="0"/>
              </a:rPr>
              <a:t>. САЛА</a:t>
            </a:r>
          </a:p>
        </p:txBody>
      </p:sp>
      <p:pic>
        <p:nvPicPr>
          <p:cNvPr id="54" name="Рисунок 53">
            <a:extLst>
              <a:ext uri="{FF2B5EF4-FFF2-40B4-BE49-F238E27FC236}">
                <a16:creationId xmlns:a16="http://schemas.microsoft.com/office/drawing/2014/main" id="{3751A30E-34A9-1E53-FE06-A7FCEA82687F}"/>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b="25688"/>
          <a:stretch/>
        </p:blipFill>
        <p:spPr>
          <a:xfrm>
            <a:off x="-49078" y="19939018"/>
            <a:ext cx="5860772" cy="1473464"/>
          </a:xfrm>
          <a:prstGeom prst="rect">
            <a:avLst/>
          </a:prstGeom>
        </p:spPr>
      </p:pic>
      <p:pic>
        <p:nvPicPr>
          <p:cNvPr id="55" name="Рисунок 54">
            <a:extLst>
              <a:ext uri="{FF2B5EF4-FFF2-40B4-BE49-F238E27FC236}">
                <a16:creationId xmlns:a16="http://schemas.microsoft.com/office/drawing/2014/main" id="{CCFA4494-8FE7-BD10-D8DC-3565C87958FD}"/>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b="25688"/>
          <a:stretch/>
        </p:blipFill>
        <p:spPr>
          <a:xfrm>
            <a:off x="5820789" y="19913334"/>
            <a:ext cx="5820789" cy="1473466"/>
          </a:xfrm>
          <a:prstGeom prst="rect">
            <a:avLst/>
          </a:prstGeom>
        </p:spPr>
      </p:pic>
      <p:pic>
        <p:nvPicPr>
          <p:cNvPr id="57" name="Рисунок 56">
            <a:extLst>
              <a:ext uri="{FF2B5EF4-FFF2-40B4-BE49-F238E27FC236}">
                <a16:creationId xmlns:a16="http://schemas.microsoft.com/office/drawing/2014/main" id="{0E126A25-4D35-99D4-60B8-737AA097F20E}"/>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b="25688"/>
          <a:stretch/>
        </p:blipFill>
        <p:spPr>
          <a:xfrm>
            <a:off x="11584499" y="19913334"/>
            <a:ext cx="5820789" cy="1473466"/>
          </a:xfrm>
          <a:prstGeom prst="rect">
            <a:avLst/>
          </a:prstGeom>
        </p:spPr>
      </p:pic>
      <p:pic>
        <p:nvPicPr>
          <p:cNvPr id="60" name="Рисунок 59">
            <a:extLst>
              <a:ext uri="{FF2B5EF4-FFF2-40B4-BE49-F238E27FC236}">
                <a16:creationId xmlns:a16="http://schemas.microsoft.com/office/drawing/2014/main" id="{60C42D82-EADF-C996-6856-33EF44F1153D}"/>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b="28307"/>
          <a:stretch/>
        </p:blipFill>
        <p:spPr>
          <a:xfrm>
            <a:off x="17405288" y="19965269"/>
            <a:ext cx="5820789" cy="1421529"/>
          </a:xfrm>
          <a:prstGeom prst="rect">
            <a:avLst/>
          </a:prstGeom>
        </p:spPr>
      </p:pic>
      <p:pic>
        <p:nvPicPr>
          <p:cNvPr id="73" name="Рисунок 72">
            <a:extLst>
              <a:ext uri="{FF2B5EF4-FFF2-40B4-BE49-F238E27FC236}">
                <a16:creationId xmlns:a16="http://schemas.microsoft.com/office/drawing/2014/main" id="{93F14A10-A85B-239D-6B95-B88983213824}"/>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b="28062"/>
          <a:stretch/>
        </p:blipFill>
        <p:spPr>
          <a:xfrm>
            <a:off x="23090127" y="19960404"/>
            <a:ext cx="5820789" cy="1426396"/>
          </a:xfrm>
          <a:prstGeom prst="rect">
            <a:avLst/>
          </a:prstGeom>
        </p:spPr>
      </p:pic>
      <p:pic>
        <p:nvPicPr>
          <p:cNvPr id="74" name="Рисунок 73">
            <a:extLst>
              <a:ext uri="{FF2B5EF4-FFF2-40B4-BE49-F238E27FC236}">
                <a16:creationId xmlns:a16="http://schemas.microsoft.com/office/drawing/2014/main" id="{DD33F5E7-4513-8057-BC57-AC2E6019332B}"/>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r="75486" b="29039"/>
          <a:stretch/>
        </p:blipFill>
        <p:spPr>
          <a:xfrm>
            <a:off x="28853084" y="19979779"/>
            <a:ext cx="1426892" cy="1407019"/>
          </a:xfrm>
          <a:prstGeom prst="rect">
            <a:avLst/>
          </a:prstGeom>
        </p:spPr>
      </p:pic>
      <p:sp>
        <p:nvSpPr>
          <p:cNvPr id="105" name="Скругленный прямоугольник 104">
            <a:extLst>
              <a:ext uri="{FF2B5EF4-FFF2-40B4-BE49-F238E27FC236}">
                <a16:creationId xmlns:a16="http://schemas.microsoft.com/office/drawing/2014/main" id="{59C920D1-D4F1-28F0-D561-2D7FEB32BC76}"/>
              </a:ext>
            </a:extLst>
          </p:cNvPr>
          <p:cNvSpPr/>
          <p:nvPr/>
        </p:nvSpPr>
        <p:spPr bwMode="auto">
          <a:xfrm>
            <a:off x="603888" y="6560507"/>
            <a:ext cx="5040560" cy="588196"/>
          </a:xfrm>
          <a:prstGeom prst="roundRect">
            <a:avLst/>
          </a:prstGeom>
          <a:solidFill>
            <a:srgbClr val="F3B70C"/>
          </a:solidFill>
          <a:ln>
            <a:solidFill>
              <a:schemeClr val="accent1"/>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2952750" rtl="0" eaLnBrk="1" fontAlgn="base" latinLnBrk="0" hangingPunct="1">
              <a:lnSpc>
                <a:spcPct val="100000"/>
              </a:lnSpc>
              <a:spcBef>
                <a:spcPct val="0"/>
              </a:spcBef>
              <a:spcAft>
                <a:spcPct val="0"/>
              </a:spcAft>
              <a:buClrTx/>
              <a:buSzTx/>
              <a:buFontTx/>
              <a:buNone/>
              <a:tabLst/>
            </a:pPr>
            <a:r>
              <a:rPr lang="uk-UA" sz="2400" b="1" i="1" dirty="0">
                <a:solidFill>
                  <a:schemeClr val="bg1"/>
                </a:solidFill>
                <a:effectLst/>
                <a:latin typeface="Times New Roman" panose="02020603050405020304" pitchFamily="18" charset="0"/>
                <a:ea typeface="Times New Roman" panose="02020603050405020304" pitchFamily="18" charset="0"/>
              </a:rPr>
              <a:t>Матеріали та методи досліджень</a:t>
            </a:r>
            <a:endParaRPr kumimoji="0" lang="ru-UA" sz="24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025" name="Скругленный прямоугольник 1024">
            <a:extLst>
              <a:ext uri="{FF2B5EF4-FFF2-40B4-BE49-F238E27FC236}">
                <a16:creationId xmlns:a16="http://schemas.microsoft.com/office/drawing/2014/main" id="{20CAF69E-2437-4230-CF99-48627A0FF97D}"/>
              </a:ext>
            </a:extLst>
          </p:cNvPr>
          <p:cNvSpPr/>
          <p:nvPr/>
        </p:nvSpPr>
        <p:spPr bwMode="auto">
          <a:xfrm>
            <a:off x="603888" y="8811291"/>
            <a:ext cx="5040560" cy="588196"/>
          </a:xfrm>
          <a:prstGeom prst="roundRect">
            <a:avLst/>
          </a:prstGeom>
          <a:solidFill>
            <a:srgbClr val="F3B70C"/>
          </a:solidFill>
          <a:ln>
            <a:solidFill>
              <a:schemeClr val="accent1"/>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2952750"/>
            <a:r>
              <a:rPr lang="uk-UA" sz="2400" b="1" i="1" kern="50" dirty="0">
                <a:solidFill>
                  <a:schemeClr val="bg1"/>
                </a:solidFill>
                <a:latin typeface="Times New Roman" panose="02020603050405020304" pitchFamily="18" charset="0"/>
                <a:cs typeface="Times New Roman" panose="02020603050405020304" pitchFamily="18" charset="0"/>
              </a:rPr>
              <a:t>Результати та їх обговорення</a:t>
            </a:r>
            <a:endParaRPr lang="ru-RU" sz="2400" b="1" i="1" kern="50" dirty="0">
              <a:solidFill>
                <a:schemeClr val="bg1"/>
              </a:solidFill>
              <a:latin typeface="Times New Roman" panose="02020603050405020304" pitchFamily="18" charset="0"/>
              <a:cs typeface="Times New Roman" panose="02020603050405020304" pitchFamily="18" charset="0"/>
            </a:endParaRPr>
          </a:p>
        </p:txBody>
      </p:sp>
      <p:sp>
        <p:nvSpPr>
          <p:cNvPr id="1029" name="Скругленный прямоугольник 1028">
            <a:extLst>
              <a:ext uri="{FF2B5EF4-FFF2-40B4-BE49-F238E27FC236}">
                <a16:creationId xmlns:a16="http://schemas.microsoft.com/office/drawing/2014/main" id="{F6726326-D1C2-3F35-416B-094F388051A6}"/>
              </a:ext>
            </a:extLst>
          </p:cNvPr>
          <p:cNvSpPr/>
          <p:nvPr/>
        </p:nvSpPr>
        <p:spPr bwMode="auto">
          <a:xfrm>
            <a:off x="608622" y="3172973"/>
            <a:ext cx="1516132" cy="588196"/>
          </a:xfrm>
          <a:prstGeom prst="roundRect">
            <a:avLst/>
          </a:prstGeom>
          <a:solidFill>
            <a:srgbClr val="F3B70C"/>
          </a:solidFill>
          <a:ln>
            <a:solidFill>
              <a:schemeClr val="accent1"/>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2952750" rtl="0" eaLnBrk="1" fontAlgn="base" latinLnBrk="0" hangingPunct="1">
              <a:lnSpc>
                <a:spcPct val="100000"/>
              </a:lnSpc>
              <a:spcBef>
                <a:spcPct val="0"/>
              </a:spcBef>
              <a:spcAft>
                <a:spcPct val="0"/>
              </a:spcAft>
              <a:buClrTx/>
              <a:buSzTx/>
              <a:buFontTx/>
              <a:buNone/>
              <a:tabLst/>
            </a:pPr>
            <a:r>
              <a:rPr kumimoji="0" lang="ru-UA" sz="24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Вступ</a:t>
            </a:r>
          </a:p>
        </p:txBody>
      </p:sp>
      <p:sp>
        <p:nvSpPr>
          <p:cNvPr id="1030" name="Скругленный прямоугольник 1029">
            <a:extLst>
              <a:ext uri="{FF2B5EF4-FFF2-40B4-BE49-F238E27FC236}">
                <a16:creationId xmlns:a16="http://schemas.microsoft.com/office/drawing/2014/main" id="{A53B2A17-2458-CBE6-8B6D-94F1FA4A6764}"/>
              </a:ext>
            </a:extLst>
          </p:cNvPr>
          <p:cNvSpPr/>
          <p:nvPr/>
        </p:nvSpPr>
        <p:spPr bwMode="auto">
          <a:xfrm>
            <a:off x="7238270" y="976484"/>
            <a:ext cx="15803433" cy="983454"/>
          </a:xfrm>
          <a:prstGeom prst="roundRect">
            <a:avLst/>
          </a:prstGeom>
          <a:solidFill>
            <a:srgbClr val="F3B70C"/>
          </a:solidFill>
          <a:ln cmpd="dbl">
            <a:solidFill>
              <a:schemeClr val="accent1"/>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R="2540" algn="ctr">
              <a:lnSpc>
                <a:spcPct val="150000"/>
              </a:lnSpc>
            </a:pPr>
            <a:r>
              <a:rPr lang="uk-UA" b="1" dirty="0">
                <a:solidFill>
                  <a:schemeClr val="bg1"/>
                </a:solidFill>
                <a:latin typeface="Times New Roman" panose="02020603050405020304" pitchFamily="18" charset="0"/>
                <a:ea typeface="Times New Roman" panose="02020603050405020304" pitchFamily="18" charset="0"/>
              </a:rPr>
              <a:t>ОБҐРУНТУВАННЯ  ВИВЕДЕННЯ НА ФАРМАЦЕВТИЧНИЙ РИНОК УКРАЇНИ </a:t>
            </a:r>
            <a:r>
              <a:rPr lang="uk-UA" b="1" dirty="0">
                <a:solidFill>
                  <a:schemeClr val="bg1"/>
                </a:solidFill>
                <a:effectLst/>
                <a:latin typeface="Times New Roman" panose="02020603050405020304" pitchFamily="18" charset="0"/>
                <a:ea typeface="Times New Roman" panose="02020603050405020304" pitchFamily="18" charset="0"/>
              </a:rPr>
              <a:t>ОРИГІНАЛЬНОГО ЛІКАРСЬКОГО ЗАСОБУ У ФОРМІ ГРАНУЛ ДЛЯ КОМПЛЕКСНОЇ ФАРМАКОРЕКЦІЇ МАСТОПАТІЇ</a:t>
            </a:r>
            <a:endParaRPr lang="ru-UA" dirty="0">
              <a:solidFill>
                <a:schemeClr val="bg1"/>
              </a:solidFill>
              <a:effectLst/>
              <a:latin typeface="Times New Roman" panose="02020603050405020304" pitchFamily="18" charset="0"/>
              <a:ea typeface="Times New Roman" panose="02020603050405020304" pitchFamily="18" charset="0"/>
            </a:endParaRPr>
          </a:p>
        </p:txBody>
      </p:sp>
      <p:sp>
        <p:nvSpPr>
          <p:cNvPr id="1031" name="Прямоугольник 1030">
            <a:extLst>
              <a:ext uri="{FF2B5EF4-FFF2-40B4-BE49-F238E27FC236}">
                <a16:creationId xmlns:a16="http://schemas.microsoft.com/office/drawing/2014/main" id="{5B88E976-4EE9-38AD-528C-E6AC7B87492B}"/>
              </a:ext>
            </a:extLst>
          </p:cNvPr>
          <p:cNvSpPr/>
          <p:nvPr/>
        </p:nvSpPr>
        <p:spPr>
          <a:xfrm>
            <a:off x="514220" y="3061986"/>
            <a:ext cx="17573850" cy="5574895"/>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UA"/>
          </a:p>
        </p:txBody>
      </p:sp>
      <p:sp>
        <p:nvSpPr>
          <p:cNvPr id="1033" name="TextBox 1032">
            <a:extLst>
              <a:ext uri="{FF2B5EF4-FFF2-40B4-BE49-F238E27FC236}">
                <a16:creationId xmlns:a16="http://schemas.microsoft.com/office/drawing/2014/main" id="{EF6BDC3B-E86D-DD41-0584-D3AFD881C4AD}"/>
              </a:ext>
            </a:extLst>
          </p:cNvPr>
          <p:cNvSpPr txBox="1"/>
          <p:nvPr/>
        </p:nvSpPr>
        <p:spPr>
          <a:xfrm>
            <a:off x="12661363" y="15463587"/>
            <a:ext cx="9472513" cy="4939814"/>
          </a:xfrm>
          <a:prstGeom prst="rect">
            <a:avLst/>
          </a:prstGeom>
          <a:noFill/>
        </p:spPr>
        <p:txBody>
          <a:bodyPr wrap="square">
            <a:spAutoFit/>
          </a:bodyPr>
          <a:lstStyle/>
          <a:p>
            <a:pPr marR="2540" indent="449580" algn="just">
              <a:lnSpc>
                <a:spcPct val="150000"/>
              </a:lnSpc>
            </a:pPr>
            <a:r>
              <a:rPr lang="uk-UA" sz="1400" dirty="0">
                <a:solidFill>
                  <a:srgbClr val="000000"/>
                </a:solidFill>
                <a:latin typeface="Times New Roman" panose="02020603050405020304" pitchFamily="18" charset="0"/>
                <a:ea typeface="Times New Roman" panose="02020603050405020304" pitchFamily="18" charset="0"/>
              </a:rPr>
              <a:t>На першому етапі маркетингових досліджень проаналізовано Державний реєстр лікарських засобів України та </a:t>
            </a:r>
            <a:r>
              <a:rPr lang="uk-UA" sz="1400" dirty="0" err="1">
                <a:solidFill>
                  <a:srgbClr val="000000"/>
                </a:solidFill>
                <a:latin typeface="Times New Roman" panose="02020603050405020304" pitchFamily="18" charset="0"/>
                <a:ea typeface="Times New Roman" panose="02020603050405020304" pitchFamily="18" charset="0"/>
              </a:rPr>
              <a:t>інформаційно-довідкове</a:t>
            </a:r>
            <a:r>
              <a:rPr lang="uk-UA" sz="1400" dirty="0">
                <a:solidFill>
                  <a:srgbClr val="000000"/>
                </a:solidFill>
                <a:latin typeface="Times New Roman" panose="02020603050405020304" pitchFamily="18" charset="0"/>
                <a:ea typeface="Times New Roman" panose="02020603050405020304" pitchFamily="18" charset="0"/>
              </a:rPr>
              <a:t> видання «Компендіум» станом на жовтень 2023 року (рис.1).</a:t>
            </a:r>
            <a:endParaRPr lang="uk-UA" sz="1400" dirty="0">
              <a:latin typeface="Times New Roman" panose="02020603050405020304" pitchFamily="18" charset="0"/>
              <a:ea typeface="Times New Roman" panose="02020603050405020304" pitchFamily="18" charset="0"/>
            </a:endParaRPr>
          </a:p>
          <a:p>
            <a:pPr marR="2540" indent="449580" algn="just">
              <a:lnSpc>
                <a:spcPct val="150000"/>
              </a:lnSpc>
            </a:pPr>
            <a:r>
              <a:rPr lang="uk-UA" sz="1400" dirty="0">
                <a:latin typeface="Times New Roman" panose="02020603050405020304" pitchFamily="18" charset="0"/>
                <a:ea typeface="Times New Roman" panose="02020603050405020304" pitchFamily="18" charset="0"/>
              </a:rPr>
              <a:t>З метою маркетингового обґрунтування розробки оригінального лікарського засобу для комплексного лікування мастопатії нами проведений аналізу ринку ЛП, що застосовуються в комплексному лікуванні </a:t>
            </a:r>
            <a:r>
              <a:rPr lang="uk-UA" sz="1400" dirty="0" err="1">
                <a:latin typeface="Times New Roman" panose="02020603050405020304" pitchFamily="18" charset="0"/>
                <a:ea typeface="Times New Roman" panose="02020603050405020304" pitchFamily="18" charset="0"/>
              </a:rPr>
              <a:t>фіброзно-кістозної</a:t>
            </a:r>
            <a:r>
              <a:rPr lang="uk-UA" sz="1400" dirty="0">
                <a:latin typeface="Times New Roman" panose="02020603050405020304" pitchFamily="18" charset="0"/>
                <a:ea typeface="Times New Roman" panose="02020603050405020304" pitchFamily="18" charset="0"/>
              </a:rPr>
              <a:t> хвороби МЗ. Нами було виділено групи ЛП за АТС класифікацією. ЛП для лікування симптомів мастопатії належать до низки груп із класу G, засоби, що впливають на сечостатеву систему та статеві гормони. </a:t>
            </a:r>
          </a:p>
          <a:p>
            <a:pPr marR="2540" indent="449580" algn="just">
              <a:lnSpc>
                <a:spcPct val="150000"/>
              </a:lnSpc>
            </a:pPr>
            <a:r>
              <a:rPr lang="uk-UA" sz="1400" dirty="0">
                <a:effectLst/>
                <a:latin typeface="Times New Roman" panose="02020603050405020304" pitchFamily="18" charset="0"/>
                <a:ea typeface="Times New Roman" panose="02020603050405020304" pitchFamily="18" charset="0"/>
              </a:rPr>
              <a:t>На ринку України зареєстровано 11 торгових назв ЛЗ, які застосовуються в лікуванні мастита. Серед ЛЗ з протизапальною, </a:t>
            </a:r>
            <a:r>
              <a:rPr lang="uk-UA" sz="1400" dirty="0" err="1">
                <a:effectLst/>
                <a:latin typeface="Times New Roman" panose="02020603050405020304" pitchFamily="18" charset="0"/>
                <a:ea typeface="Times New Roman" panose="02020603050405020304" pitchFamily="18" charset="0"/>
              </a:rPr>
              <a:t>нормалізуючою</a:t>
            </a:r>
            <a:r>
              <a:rPr lang="uk-UA" sz="1400" dirty="0">
                <a:effectLst/>
                <a:latin typeface="Times New Roman" panose="02020603050405020304" pitchFamily="18" charset="0"/>
                <a:ea typeface="Times New Roman" panose="02020603050405020304" pitchFamily="18" charset="0"/>
              </a:rPr>
              <a:t> дією на рівень статевих гормонів перше місце посідають ЛЗ на основі </a:t>
            </a:r>
            <a:r>
              <a:rPr lang="uk-UA" sz="1400" dirty="0" err="1">
                <a:solidFill>
                  <a:srgbClr val="1F1F1F"/>
                </a:solidFill>
                <a:effectLst/>
                <a:latin typeface="Times New Roman" panose="02020603050405020304" pitchFamily="18" charset="0"/>
                <a:ea typeface="Times New Roman" panose="02020603050405020304" pitchFamily="18" charset="0"/>
              </a:rPr>
              <a:t>Vitex</a:t>
            </a:r>
            <a:r>
              <a:rPr lang="uk-UA" sz="1400" dirty="0">
                <a:solidFill>
                  <a:srgbClr val="1F1F1F"/>
                </a:solidFill>
                <a:effectLst/>
                <a:latin typeface="Times New Roman" panose="02020603050405020304" pitchFamily="18" charset="0"/>
                <a:ea typeface="Times New Roman" panose="02020603050405020304" pitchFamily="18" charset="0"/>
              </a:rPr>
              <a:t> </a:t>
            </a:r>
            <a:r>
              <a:rPr lang="uk-UA" sz="1400" dirty="0" err="1">
                <a:solidFill>
                  <a:srgbClr val="1F1F1F"/>
                </a:solidFill>
                <a:effectLst/>
                <a:latin typeface="Times New Roman" panose="02020603050405020304" pitchFamily="18" charset="0"/>
                <a:ea typeface="Times New Roman" panose="02020603050405020304" pitchFamily="18" charset="0"/>
              </a:rPr>
              <a:t>agnus-castus</a:t>
            </a:r>
            <a:r>
              <a:rPr lang="uk-UA" sz="1400" dirty="0">
                <a:solidFill>
                  <a:srgbClr val="1F1F1F"/>
                </a:solidFill>
                <a:effectLst/>
                <a:latin typeface="Times New Roman" panose="02020603050405020304" pitchFamily="18" charset="0"/>
                <a:ea typeface="Times New Roman" panose="02020603050405020304" pitchFamily="18" charset="0"/>
              </a:rPr>
              <a:t> 46 %</a:t>
            </a:r>
            <a:r>
              <a:rPr lang="uk-UA" sz="1400" dirty="0">
                <a:solidFill>
                  <a:srgbClr val="000000"/>
                </a:solidFill>
                <a:effectLst/>
                <a:latin typeface="Times New Roman" panose="02020603050405020304" pitchFamily="18" charset="0"/>
                <a:ea typeface="Times New Roman" panose="02020603050405020304" pitchFamily="18" charset="0"/>
              </a:rPr>
              <a:t>, ЛФ – таблетки і 55 % виробництва Німеччина. </a:t>
            </a:r>
            <a:endParaRPr lang="uk-UA" sz="1400" dirty="0">
              <a:effectLst/>
              <a:latin typeface="Times New Roman" panose="02020603050405020304" pitchFamily="18" charset="0"/>
              <a:ea typeface="Times New Roman" panose="02020603050405020304" pitchFamily="18" charset="0"/>
            </a:endParaRPr>
          </a:p>
          <a:p>
            <a:pPr marR="2540" indent="449580" algn="just">
              <a:lnSpc>
                <a:spcPct val="150000"/>
              </a:lnSpc>
            </a:pPr>
            <a:r>
              <a:rPr lang="uk-UA" sz="1400" dirty="0">
                <a:solidFill>
                  <a:srgbClr val="000000"/>
                </a:solidFill>
                <a:effectLst/>
                <a:latin typeface="Times New Roman" panose="02020603050405020304" pitchFamily="18" charset="0"/>
                <a:ea typeface="Times New Roman" panose="02020603050405020304" pitchFamily="18" charset="0"/>
              </a:rPr>
              <a:t>До підгрупи </a:t>
            </a:r>
            <a:r>
              <a:rPr lang="uk-UA" sz="1400" dirty="0">
                <a:effectLst/>
                <a:latin typeface="Times New Roman" panose="02020603050405020304" pitchFamily="18" charset="0"/>
                <a:ea typeface="Times New Roman" panose="02020603050405020304" pitchFamily="18" charset="0"/>
              </a:rPr>
              <a:t>G03X A10** Різні препарати</a:t>
            </a:r>
            <a:r>
              <a:rPr lang="uk-UA" sz="1400" dirty="0">
                <a:solidFill>
                  <a:srgbClr val="000000"/>
                </a:solidFill>
                <a:effectLst/>
                <a:latin typeface="Times New Roman" panose="02020603050405020304" pitchFamily="18" charset="0"/>
                <a:ea typeface="Times New Roman" panose="02020603050405020304" pitchFamily="18" charset="0"/>
              </a:rPr>
              <a:t> увійшло 9 торгових найменувань, серед яких найбільший відсоток належить діючий речовині </a:t>
            </a:r>
            <a:r>
              <a:rPr lang="uk-UA" sz="1400" dirty="0" err="1">
                <a:solidFill>
                  <a:srgbClr val="1F1F1F"/>
                </a:solidFill>
                <a:effectLst/>
                <a:latin typeface="Times New Roman" panose="02020603050405020304" pitchFamily="18" charset="0"/>
                <a:ea typeface="Times New Roman" panose="02020603050405020304" pitchFamily="18" charset="0"/>
              </a:rPr>
              <a:t>Vitex</a:t>
            </a:r>
            <a:r>
              <a:rPr lang="uk-UA" sz="1400" dirty="0">
                <a:solidFill>
                  <a:srgbClr val="1F1F1F"/>
                </a:solidFill>
                <a:effectLst/>
                <a:latin typeface="Times New Roman" panose="02020603050405020304" pitchFamily="18" charset="0"/>
                <a:ea typeface="Times New Roman" panose="02020603050405020304" pitchFamily="18" charset="0"/>
              </a:rPr>
              <a:t> </a:t>
            </a:r>
            <a:r>
              <a:rPr lang="uk-UA" sz="1400" dirty="0" err="1">
                <a:solidFill>
                  <a:srgbClr val="1F1F1F"/>
                </a:solidFill>
                <a:effectLst/>
                <a:latin typeface="Times New Roman" panose="02020603050405020304" pitchFamily="18" charset="0"/>
                <a:ea typeface="Times New Roman" panose="02020603050405020304" pitchFamily="18" charset="0"/>
              </a:rPr>
              <a:t>agnus-castus</a:t>
            </a:r>
            <a:r>
              <a:rPr lang="uk-UA" sz="1400" dirty="0">
                <a:solidFill>
                  <a:srgbClr val="1F1F1F"/>
                </a:solidFill>
                <a:effectLst/>
                <a:latin typeface="Times New Roman" panose="02020603050405020304" pitchFamily="18" charset="0"/>
                <a:ea typeface="Times New Roman" panose="02020603050405020304" pitchFamily="18" charset="0"/>
              </a:rPr>
              <a:t> </a:t>
            </a:r>
            <a:r>
              <a:rPr lang="uk-UA" sz="1400" dirty="0">
                <a:solidFill>
                  <a:srgbClr val="000000"/>
                </a:solidFill>
                <a:effectLst/>
                <a:latin typeface="Times New Roman" panose="02020603050405020304" pitchFamily="18" charset="0"/>
                <a:ea typeface="Times New Roman" panose="02020603050405020304" pitchFamily="18" charset="0"/>
              </a:rPr>
              <a:t>(50 %), друге місце посідає </a:t>
            </a:r>
            <a:r>
              <a:rPr lang="uk-UA" sz="1400" dirty="0" err="1">
                <a:solidFill>
                  <a:srgbClr val="1F1F1F"/>
                </a:solidFill>
                <a:effectLst/>
                <a:latin typeface="Times New Roman" panose="02020603050405020304" pitchFamily="18" charset="0"/>
                <a:ea typeface="Times New Roman" panose="02020603050405020304" pitchFamily="18" charset="0"/>
              </a:rPr>
              <a:t>Paraguay</a:t>
            </a:r>
            <a:r>
              <a:rPr lang="uk-UA" sz="1400" dirty="0">
                <a:solidFill>
                  <a:srgbClr val="1F1F1F"/>
                </a:solidFill>
                <a:effectLst/>
                <a:latin typeface="Times New Roman" panose="02020603050405020304" pitchFamily="18" charset="0"/>
                <a:ea typeface="Times New Roman" panose="02020603050405020304" pitchFamily="18" charset="0"/>
              </a:rPr>
              <a:t> </a:t>
            </a:r>
            <a:r>
              <a:rPr lang="uk-UA" sz="1400" dirty="0" err="1">
                <a:solidFill>
                  <a:srgbClr val="1F1F1F"/>
                </a:solidFill>
                <a:effectLst/>
                <a:latin typeface="Times New Roman" panose="02020603050405020304" pitchFamily="18" charset="0"/>
                <a:ea typeface="Times New Roman" panose="02020603050405020304" pitchFamily="18" charset="0"/>
              </a:rPr>
              <a:t>Jaborandi</a:t>
            </a:r>
            <a:r>
              <a:rPr lang="uk-UA" sz="1400" dirty="0">
                <a:solidFill>
                  <a:srgbClr val="1F1F1F"/>
                </a:solidFill>
                <a:effectLst/>
                <a:latin typeface="Times New Roman" panose="02020603050405020304" pitchFamily="18" charset="0"/>
                <a:ea typeface="Times New Roman" panose="02020603050405020304" pitchFamily="18" charset="0"/>
              </a:rPr>
              <a:t> (17 %) та </a:t>
            </a:r>
            <a:r>
              <a:rPr lang="uk-UA" sz="1400" dirty="0" err="1">
                <a:solidFill>
                  <a:srgbClr val="1F1F1F"/>
                </a:solidFill>
                <a:effectLst/>
                <a:latin typeface="Times New Roman" panose="02020603050405020304" pitchFamily="18" charset="0"/>
                <a:ea typeface="Times New Roman" panose="02020603050405020304" pitchFamily="18" charset="0"/>
              </a:rPr>
              <a:t>Sanguinaria</a:t>
            </a:r>
            <a:r>
              <a:rPr lang="uk-UA" sz="1400" dirty="0">
                <a:solidFill>
                  <a:srgbClr val="1F1F1F"/>
                </a:solidFill>
                <a:effectLst/>
                <a:latin typeface="Times New Roman" panose="02020603050405020304" pitchFamily="18" charset="0"/>
                <a:ea typeface="Times New Roman" panose="02020603050405020304" pitchFamily="18" charset="0"/>
              </a:rPr>
              <a:t> </a:t>
            </a:r>
            <a:r>
              <a:rPr lang="uk-UA" sz="1400" dirty="0" err="1">
                <a:solidFill>
                  <a:srgbClr val="1F1F1F"/>
                </a:solidFill>
                <a:effectLst/>
                <a:latin typeface="Times New Roman" panose="02020603050405020304" pitchFamily="18" charset="0"/>
                <a:ea typeface="Times New Roman" panose="02020603050405020304" pitchFamily="18" charset="0"/>
              </a:rPr>
              <a:t>canadensis</a:t>
            </a:r>
            <a:r>
              <a:rPr lang="uk-UA" sz="1400" dirty="0">
                <a:solidFill>
                  <a:srgbClr val="1F1F1F"/>
                </a:solidFill>
                <a:effectLst/>
                <a:latin typeface="Times New Roman" panose="02020603050405020304" pitchFamily="18" charset="0"/>
                <a:ea typeface="Times New Roman" panose="02020603050405020304" pitchFamily="18" charset="0"/>
              </a:rPr>
              <a:t> </a:t>
            </a:r>
            <a:r>
              <a:rPr lang="uk-UA" sz="1400" dirty="0">
                <a:solidFill>
                  <a:srgbClr val="000000"/>
                </a:solidFill>
                <a:effectLst/>
                <a:latin typeface="Times New Roman" panose="02020603050405020304" pitchFamily="18" charset="0"/>
                <a:ea typeface="Times New Roman" panose="02020603050405020304" pitchFamily="18" charset="0"/>
              </a:rPr>
              <a:t>(17 %). Серед ЛФ найбільші відсотки мають таблетки (56 %). Виробник даної групи ‒ Німеччина (56 %).</a:t>
            </a:r>
            <a:endParaRPr lang="uk-UA" sz="1400" dirty="0">
              <a:effectLst/>
              <a:latin typeface="Times New Roman" panose="02020603050405020304" pitchFamily="18" charset="0"/>
              <a:ea typeface="Times New Roman" panose="02020603050405020304" pitchFamily="18" charset="0"/>
            </a:endParaRPr>
          </a:p>
          <a:p>
            <a:pPr marR="2540" indent="449580" algn="just">
              <a:lnSpc>
                <a:spcPct val="150000"/>
              </a:lnSpc>
            </a:pPr>
            <a:r>
              <a:rPr lang="uk-UA" sz="1400" dirty="0">
                <a:effectLst/>
                <a:latin typeface="Times New Roman" panose="02020603050405020304" pitchFamily="18" charset="0"/>
                <a:ea typeface="Times New Roman" panose="02020603050405020304" pitchFamily="18" charset="0"/>
              </a:rPr>
              <a:t>Підгрупи G02C X03 Плоди </a:t>
            </a:r>
            <a:r>
              <a:rPr lang="uk-UA" sz="1400" dirty="0" err="1">
                <a:effectLst/>
                <a:latin typeface="Times New Roman" panose="02020603050405020304" pitchFamily="18" charset="0"/>
                <a:ea typeface="Times New Roman" panose="02020603050405020304" pitchFamily="18" charset="0"/>
              </a:rPr>
              <a:t>прутняку</a:t>
            </a:r>
            <a:r>
              <a:rPr lang="uk-UA" sz="1400" dirty="0">
                <a:effectLst/>
                <a:latin typeface="Times New Roman" panose="02020603050405020304" pitchFamily="18" charset="0"/>
                <a:ea typeface="Times New Roman" panose="02020603050405020304" pitchFamily="18" charset="0"/>
              </a:rPr>
              <a:t> звичайного та G02C X10** Інші представлені 3 активними речовинами </a:t>
            </a:r>
            <a:r>
              <a:rPr lang="uk-UA" sz="1400" dirty="0" err="1">
                <a:effectLst/>
                <a:latin typeface="Times New Roman" panose="02020603050405020304" pitchFamily="18" charset="0"/>
                <a:ea typeface="Times New Roman" panose="02020603050405020304" pitchFamily="18" charset="0"/>
              </a:rPr>
              <a:t>Vitex</a:t>
            </a:r>
            <a:r>
              <a:rPr lang="uk-UA" sz="1400" dirty="0">
                <a:effectLst/>
                <a:latin typeface="Times New Roman" panose="02020603050405020304" pitchFamily="18" charset="0"/>
                <a:ea typeface="Times New Roman" panose="02020603050405020304" pitchFamily="18" charset="0"/>
              </a:rPr>
              <a:t> </a:t>
            </a:r>
            <a:r>
              <a:rPr lang="uk-UA" sz="1400" dirty="0" err="1">
                <a:effectLst/>
                <a:latin typeface="Times New Roman" panose="02020603050405020304" pitchFamily="18" charset="0"/>
                <a:ea typeface="Times New Roman" panose="02020603050405020304" pitchFamily="18" charset="0"/>
              </a:rPr>
              <a:t>agnus-castus</a:t>
            </a:r>
            <a:r>
              <a:rPr lang="uk-UA" sz="1400" dirty="0">
                <a:effectLst/>
                <a:latin typeface="Times New Roman" panose="02020603050405020304" pitchFamily="18" charset="0"/>
                <a:ea typeface="Times New Roman" panose="02020603050405020304" pitchFamily="18" charset="0"/>
              </a:rPr>
              <a:t> (34 %) – таблетки, </a:t>
            </a:r>
            <a:r>
              <a:rPr lang="uk-UA" sz="1400" dirty="0" err="1">
                <a:effectLst/>
                <a:latin typeface="Times New Roman" panose="02020603050405020304" pitchFamily="18" charset="0"/>
                <a:ea typeface="Times New Roman" panose="02020603050405020304" pitchFamily="18" charset="0"/>
              </a:rPr>
              <a:t>Chamaelirium</a:t>
            </a:r>
            <a:r>
              <a:rPr lang="uk-UA" sz="1400" dirty="0">
                <a:effectLst/>
                <a:latin typeface="Times New Roman" panose="02020603050405020304" pitchFamily="18" charset="0"/>
                <a:ea typeface="Times New Roman" panose="02020603050405020304" pitchFamily="18" charset="0"/>
              </a:rPr>
              <a:t> </a:t>
            </a:r>
            <a:r>
              <a:rPr lang="uk-UA" sz="1400" dirty="0" err="1">
                <a:effectLst/>
                <a:latin typeface="Times New Roman" panose="02020603050405020304" pitchFamily="18" charset="0"/>
                <a:ea typeface="Times New Roman" panose="02020603050405020304" pitchFamily="18" charset="0"/>
              </a:rPr>
              <a:t>luteum</a:t>
            </a:r>
            <a:r>
              <a:rPr lang="uk-UA" sz="1400" dirty="0">
                <a:effectLst/>
                <a:latin typeface="Times New Roman" panose="02020603050405020304" pitchFamily="18" charset="0"/>
                <a:ea typeface="Times New Roman" panose="02020603050405020304" pitchFamily="18" charset="0"/>
              </a:rPr>
              <a:t> (33 %) та </a:t>
            </a:r>
            <a:r>
              <a:rPr lang="uk-UA" sz="1400" dirty="0" err="1">
                <a:effectLst/>
                <a:latin typeface="Times New Roman" panose="02020603050405020304" pitchFamily="18" charset="0"/>
                <a:ea typeface="Times New Roman" panose="02020603050405020304" pitchFamily="18" charset="0"/>
              </a:rPr>
              <a:t>Lilium</a:t>
            </a:r>
            <a:r>
              <a:rPr lang="uk-UA" sz="1400" dirty="0">
                <a:effectLst/>
                <a:latin typeface="Times New Roman" panose="02020603050405020304" pitchFamily="18" charset="0"/>
                <a:ea typeface="Times New Roman" panose="02020603050405020304" pitchFamily="18" charset="0"/>
              </a:rPr>
              <a:t> </a:t>
            </a:r>
            <a:r>
              <a:rPr lang="uk-UA" sz="1400" dirty="0" err="1">
                <a:effectLst/>
                <a:latin typeface="Times New Roman" panose="02020603050405020304" pitchFamily="18" charset="0"/>
                <a:ea typeface="Times New Roman" panose="02020603050405020304" pitchFamily="18" charset="0"/>
              </a:rPr>
              <a:t>lancifolium</a:t>
            </a:r>
            <a:r>
              <a:rPr lang="uk-UA" sz="1400" dirty="0">
                <a:effectLst/>
                <a:latin typeface="Times New Roman" panose="02020603050405020304" pitchFamily="18" charset="0"/>
                <a:ea typeface="Times New Roman" panose="02020603050405020304" pitchFamily="18" charset="0"/>
              </a:rPr>
              <a:t> (33 %) – краплі оральні.</a:t>
            </a:r>
          </a:p>
          <a:p>
            <a:pPr marR="2540" indent="449580" algn="just">
              <a:lnSpc>
                <a:spcPct val="150000"/>
              </a:lnSpc>
            </a:pPr>
            <a:r>
              <a:rPr lang="uk-UA" sz="1400" dirty="0">
                <a:solidFill>
                  <a:srgbClr val="000000"/>
                </a:solidFill>
                <a:effectLst/>
                <a:latin typeface="Times New Roman" panose="02020603050405020304" pitchFamily="18" charset="0"/>
                <a:ea typeface="Times New Roman" panose="02020603050405020304" pitchFamily="18" charset="0"/>
              </a:rPr>
              <a:t>Ціна на ЛП коливається від 80,00 грн до 1490,00 грн (за даним на </a:t>
            </a:r>
            <a:r>
              <a:rPr lang="uk-UA" sz="1400" dirty="0" err="1">
                <a:solidFill>
                  <a:srgbClr val="000000"/>
                </a:solidFill>
                <a:effectLst/>
                <a:latin typeface="Times New Roman" panose="02020603050405020304" pitchFamily="18" charset="0"/>
                <a:ea typeface="Times New Roman" panose="02020603050405020304" pitchFamily="18" charset="0"/>
              </a:rPr>
              <a:t>момен</a:t>
            </a:r>
            <a:r>
              <a:rPr lang="uk-UA" sz="1400" dirty="0">
                <a:solidFill>
                  <a:srgbClr val="000000"/>
                </a:solidFill>
                <a:effectLst/>
                <a:latin typeface="Times New Roman" panose="02020603050405020304" pitchFamily="18" charset="0"/>
                <a:ea typeface="Times New Roman" panose="02020603050405020304" pitchFamily="18" charset="0"/>
              </a:rPr>
              <a:t> </a:t>
            </a:r>
            <a:r>
              <a:rPr lang="uk-UA" sz="1400" dirty="0" err="1">
                <a:solidFill>
                  <a:srgbClr val="000000"/>
                </a:solidFill>
                <a:effectLst/>
                <a:latin typeface="Times New Roman" panose="02020603050405020304" pitchFamily="18" charset="0"/>
                <a:ea typeface="Times New Roman" panose="02020603050405020304" pitchFamily="18" charset="0"/>
              </a:rPr>
              <a:t>тпідготовки</a:t>
            </a:r>
            <a:r>
              <a:rPr lang="uk-UA" sz="1400" dirty="0">
                <a:solidFill>
                  <a:srgbClr val="000000"/>
                </a:solidFill>
                <a:effectLst/>
                <a:latin typeface="Times New Roman" panose="02020603050405020304" pitchFamily="18" charset="0"/>
                <a:ea typeface="Times New Roman" panose="02020603050405020304" pitchFamily="18" charset="0"/>
              </a:rPr>
              <a:t> доповіді).</a:t>
            </a:r>
            <a:endParaRPr lang="uk-UA" sz="1400" dirty="0">
              <a:effectLst/>
              <a:latin typeface="Times New Roman" panose="02020603050405020304" pitchFamily="18" charset="0"/>
              <a:ea typeface="Times New Roman" panose="02020603050405020304" pitchFamily="18" charset="0"/>
            </a:endParaRPr>
          </a:p>
        </p:txBody>
      </p:sp>
      <p:sp>
        <p:nvSpPr>
          <p:cNvPr id="1034" name="Скругленный прямоугольник 1033">
            <a:extLst>
              <a:ext uri="{FF2B5EF4-FFF2-40B4-BE49-F238E27FC236}">
                <a16:creationId xmlns:a16="http://schemas.microsoft.com/office/drawing/2014/main" id="{806DAEF0-A3B1-018F-E260-3887D4A7617E}"/>
              </a:ext>
            </a:extLst>
          </p:cNvPr>
          <p:cNvSpPr/>
          <p:nvPr/>
        </p:nvSpPr>
        <p:spPr bwMode="auto">
          <a:xfrm>
            <a:off x="22498492" y="18476812"/>
            <a:ext cx="1516132" cy="588196"/>
          </a:xfrm>
          <a:prstGeom prst="roundRect">
            <a:avLst/>
          </a:prstGeom>
          <a:solidFill>
            <a:srgbClr val="F3B70C"/>
          </a:solidFill>
          <a:ln>
            <a:solidFill>
              <a:schemeClr val="accent1"/>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2952750" rtl="0" eaLnBrk="1" fontAlgn="base" latinLnBrk="0" hangingPunct="1">
              <a:lnSpc>
                <a:spcPct val="100000"/>
              </a:lnSpc>
              <a:spcBef>
                <a:spcPct val="0"/>
              </a:spcBef>
              <a:spcAft>
                <a:spcPct val="0"/>
              </a:spcAft>
              <a:buClrTx/>
              <a:buSzTx/>
              <a:buFontTx/>
              <a:buNone/>
              <a:tabLst/>
            </a:pPr>
            <a:r>
              <a:rPr kumimoji="0" lang="ru-UA" sz="2400" b="1"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Висновок</a:t>
            </a:r>
          </a:p>
        </p:txBody>
      </p:sp>
      <p:sp>
        <p:nvSpPr>
          <p:cNvPr id="1035" name="Прямоугольник 1034">
            <a:extLst>
              <a:ext uri="{FF2B5EF4-FFF2-40B4-BE49-F238E27FC236}">
                <a16:creationId xmlns:a16="http://schemas.microsoft.com/office/drawing/2014/main" id="{D04E4DB1-C1C0-9EB6-6DAC-DF6FD4EA76AF}"/>
              </a:ext>
            </a:extLst>
          </p:cNvPr>
          <p:cNvSpPr/>
          <p:nvPr/>
        </p:nvSpPr>
        <p:spPr>
          <a:xfrm>
            <a:off x="22411268" y="18402159"/>
            <a:ext cx="7253022" cy="190803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UA"/>
          </a:p>
        </p:txBody>
      </p:sp>
      <p:sp>
        <p:nvSpPr>
          <p:cNvPr id="1037" name="TextBox 1036">
            <a:extLst>
              <a:ext uri="{FF2B5EF4-FFF2-40B4-BE49-F238E27FC236}">
                <a16:creationId xmlns:a16="http://schemas.microsoft.com/office/drawing/2014/main" id="{A0B9217B-681A-E4C6-4B4A-63F2F6236C16}"/>
              </a:ext>
            </a:extLst>
          </p:cNvPr>
          <p:cNvSpPr txBox="1"/>
          <p:nvPr/>
        </p:nvSpPr>
        <p:spPr>
          <a:xfrm>
            <a:off x="22607759" y="18594596"/>
            <a:ext cx="6950195" cy="1715598"/>
          </a:xfrm>
          <a:prstGeom prst="rect">
            <a:avLst/>
          </a:prstGeom>
          <a:noFill/>
        </p:spPr>
        <p:txBody>
          <a:bodyPr wrap="square">
            <a:spAutoFit/>
          </a:bodyPr>
          <a:lstStyle/>
          <a:p>
            <a:pPr marR="2540" indent="449580" algn="just">
              <a:lnSpc>
                <a:spcPct val="150000"/>
              </a:lnSpc>
              <a:spcAft>
                <a:spcPts val="1920"/>
              </a:spcAft>
            </a:pPr>
            <a:r>
              <a:rPr lang="uk-UA" sz="1600" dirty="0">
                <a:solidFill>
                  <a:srgbClr val="000000"/>
                </a:solidFill>
                <a:effectLst/>
                <a:latin typeface="Times New Roman" panose="02020603050405020304" pitchFamily="18" charset="0"/>
                <a:ea typeface="Times New Roman" panose="02020603050405020304" pitchFamily="18" charset="0"/>
              </a:rPr>
              <a:t>			</a:t>
            </a:r>
            <a:r>
              <a:rPr lang="uk-UA" sz="1400" dirty="0">
                <a:solidFill>
                  <a:srgbClr val="000000"/>
                </a:solidFill>
                <a:latin typeface="Times New Roman" panose="02020603050405020304" pitchFamily="18" charset="0"/>
                <a:ea typeface="Times New Roman" panose="02020603050405020304" pitchFamily="18" charset="0"/>
              </a:rPr>
              <a:t>П</a:t>
            </a:r>
            <a:r>
              <a:rPr lang="uk-UA" sz="1400" dirty="0">
                <a:solidFill>
                  <a:srgbClr val="000000"/>
                </a:solidFill>
                <a:effectLst/>
                <a:latin typeface="Times New Roman" panose="02020603050405020304" pitchFamily="18" charset="0"/>
                <a:ea typeface="Times New Roman" panose="02020603050405020304" pitchFamily="18" charset="0"/>
              </a:rPr>
              <a:t>роведені маркетингові дослідження ринку ЛЗ України продемонстрували наступне: враховуючи збільшення кількості хворих на мастопатію, розробка оригінального ЛЗ на основі ЛРС комплексної дії у вигляді гранул, з можливістю тривалого вживання, належним рівнем біологічної доступності, економічно обґрунтованого та доступного за ціною є доцільною та актуальною.</a:t>
            </a:r>
            <a:endParaRPr lang="ru-UA" sz="1400" dirty="0">
              <a:effectLst/>
              <a:latin typeface="Times New Roman" panose="02020603050405020304" pitchFamily="18" charset="0"/>
              <a:ea typeface="Times New Roman" panose="02020603050405020304" pitchFamily="18" charset="0"/>
            </a:endParaRPr>
          </a:p>
        </p:txBody>
      </p:sp>
      <p:sp>
        <p:nvSpPr>
          <p:cNvPr id="1044" name="TextBox 1043">
            <a:extLst>
              <a:ext uri="{FF2B5EF4-FFF2-40B4-BE49-F238E27FC236}">
                <a16:creationId xmlns:a16="http://schemas.microsoft.com/office/drawing/2014/main" id="{545A08F9-D854-362B-8467-1D04696F3546}"/>
              </a:ext>
            </a:extLst>
          </p:cNvPr>
          <p:cNvSpPr txBox="1"/>
          <p:nvPr/>
        </p:nvSpPr>
        <p:spPr>
          <a:xfrm>
            <a:off x="22397175" y="8453724"/>
            <a:ext cx="7269774" cy="10425322"/>
          </a:xfrm>
          <a:prstGeom prst="rect">
            <a:avLst/>
          </a:prstGeom>
          <a:noFill/>
        </p:spPr>
        <p:txBody>
          <a:bodyPr wrap="square">
            <a:spAutoFit/>
          </a:bodyPr>
          <a:lstStyle/>
          <a:p>
            <a:pPr marR="2540" indent="449580" algn="just">
              <a:lnSpc>
                <a:spcPct val="150000"/>
              </a:lnSpc>
            </a:pPr>
            <a:r>
              <a:rPr lang="uk-UA" sz="1400" dirty="0">
                <a:solidFill>
                  <a:srgbClr val="000000"/>
                </a:solidFill>
                <a:effectLst/>
                <a:latin typeface="Times New Roman" panose="02020603050405020304" pitchFamily="18" charset="0"/>
                <a:ea typeface="Times New Roman" panose="02020603050405020304" pitchFamily="18" charset="0"/>
              </a:rPr>
              <a:t>На фармацевтичному ринку України зареєстровано 34 найменування ДД, що мають протизапальну, протимікробну, протипухлинну, </a:t>
            </a:r>
            <a:r>
              <a:rPr lang="uk-UA" sz="1400" dirty="0" err="1">
                <a:solidFill>
                  <a:srgbClr val="000000"/>
                </a:solidFill>
                <a:effectLst/>
                <a:latin typeface="Times New Roman" panose="02020603050405020304" pitchFamily="18" charset="0"/>
                <a:ea typeface="Times New Roman" panose="02020603050405020304" pitchFamily="18" charset="0"/>
              </a:rPr>
              <a:t>розсмоктувальну</a:t>
            </a:r>
            <a:r>
              <a:rPr lang="uk-UA" sz="1400" dirty="0">
                <a:solidFill>
                  <a:srgbClr val="000000"/>
                </a:solidFill>
                <a:effectLst/>
                <a:latin typeface="Times New Roman" panose="02020603050405020304" pitchFamily="18" charset="0"/>
                <a:ea typeface="Times New Roman" panose="02020603050405020304" pitchFamily="18" charset="0"/>
              </a:rPr>
              <a:t>, знеболювальну та сечогінну дію.</a:t>
            </a:r>
            <a:endParaRPr lang="uk-UA" sz="1400" dirty="0">
              <a:effectLst/>
              <a:latin typeface="Times New Roman" panose="02020603050405020304" pitchFamily="18" charset="0"/>
              <a:ea typeface="Times New Roman" panose="02020603050405020304" pitchFamily="18" charset="0"/>
            </a:endParaRPr>
          </a:p>
          <a:p>
            <a:pPr marR="2540" indent="449580" algn="just">
              <a:lnSpc>
                <a:spcPct val="150000"/>
              </a:lnSpc>
            </a:pPr>
            <a:r>
              <a:rPr lang="uk-UA" sz="1400" dirty="0">
                <a:effectLst/>
                <a:latin typeface="Times New Roman" panose="02020603050405020304" pitchFamily="18" charset="0"/>
                <a:ea typeface="Times New Roman" panose="02020603050405020304" pitchFamily="18" charset="0"/>
              </a:rPr>
              <a:t>Серед ДД 44 % позицій на основі Індол-3-карбінолу у різних ЛФ. З них: 59 % – капсули, 20 % – таблетки, 15 % – краплі, 6 % – </a:t>
            </a:r>
            <a:r>
              <a:rPr lang="uk-UA" sz="1400" dirty="0" err="1">
                <a:effectLst/>
                <a:latin typeface="Times New Roman" panose="02020603050405020304" pitchFamily="18" charset="0"/>
                <a:ea typeface="Times New Roman" panose="02020603050405020304" pitchFamily="18" charset="0"/>
              </a:rPr>
              <a:t>фіточаї</a:t>
            </a:r>
            <a:r>
              <a:rPr lang="uk-UA" sz="1400" dirty="0">
                <a:effectLst/>
                <a:latin typeface="Times New Roman" panose="02020603050405020304" pitchFamily="18" charset="0"/>
                <a:ea typeface="Times New Roman" panose="02020603050405020304" pitchFamily="18" charset="0"/>
              </a:rPr>
              <a:t>.</a:t>
            </a:r>
          </a:p>
          <a:p>
            <a:pPr marR="2540" indent="449580" algn="just">
              <a:lnSpc>
                <a:spcPct val="150000"/>
              </a:lnSpc>
            </a:pPr>
            <a:r>
              <a:rPr lang="uk-UA" sz="1400" dirty="0">
                <a:solidFill>
                  <a:srgbClr val="000000"/>
                </a:solidFill>
                <a:effectLst/>
                <a:latin typeface="Times New Roman" panose="02020603050405020304" pitchFamily="18" charset="0"/>
                <a:ea typeface="Times New Roman" panose="02020603050405020304" pitchFamily="18" charset="0"/>
              </a:rPr>
              <a:t>Вартість дієтичних добавок (за даними на момент підготовки доповіді) знаходиться в межах від 58,25 грн до 1538,23 грн. </a:t>
            </a:r>
            <a:endParaRPr lang="uk-UA" sz="1400" dirty="0">
              <a:effectLst/>
              <a:latin typeface="Times New Roman" panose="02020603050405020304" pitchFamily="18" charset="0"/>
              <a:ea typeface="Times New Roman" panose="02020603050405020304" pitchFamily="18" charset="0"/>
            </a:endParaRPr>
          </a:p>
          <a:p>
            <a:pPr marR="2540" indent="449580" algn="just">
              <a:lnSpc>
                <a:spcPct val="150000"/>
              </a:lnSpc>
            </a:pPr>
            <a:r>
              <a:rPr lang="uk-UA" sz="1400" dirty="0">
                <a:effectLst/>
                <a:latin typeface="Times New Roman" panose="02020603050405020304" pitchFamily="18" charset="0"/>
                <a:ea typeface="Times New Roman" panose="02020603050405020304" pitchFamily="18" charset="0"/>
              </a:rPr>
              <a:t>Проведена сегментація категорії ДД, яка реалізуються в аптеках, засвідчила найбільший відсоток </a:t>
            </a:r>
            <a:r>
              <a:rPr lang="uk-UA" sz="1400" dirty="0">
                <a:solidFill>
                  <a:srgbClr val="000000"/>
                </a:solidFill>
                <a:effectLst/>
                <a:latin typeface="Times New Roman" panose="02020603050405020304" pitchFamily="18" charset="0"/>
                <a:ea typeface="Times New Roman" panose="02020603050405020304" pitchFamily="18" charset="0"/>
              </a:rPr>
              <a:t>біологічно активної сполуки рослинного походження. </a:t>
            </a:r>
            <a:endParaRPr lang="uk-UA" sz="1400" dirty="0">
              <a:effectLst/>
              <a:latin typeface="Times New Roman" panose="02020603050405020304" pitchFamily="18" charset="0"/>
              <a:ea typeface="Times New Roman" panose="02020603050405020304" pitchFamily="18" charset="0"/>
            </a:endParaRPr>
          </a:p>
          <a:p>
            <a:pPr indent="450215" algn="just">
              <a:lnSpc>
                <a:spcPct val="150000"/>
              </a:lnSpc>
            </a:pPr>
            <a:r>
              <a:rPr lang="uk-UA" sz="1400" dirty="0">
                <a:solidFill>
                  <a:srgbClr val="000000"/>
                </a:solidFill>
                <a:effectLst/>
                <a:latin typeface="Times New Roman" panose="02020603050405020304" pitchFamily="18" charset="0"/>
                <a:ea typeface="Times New Roman" panose="02020603050405020304" pitchFamily="18" charset="0"/>
              </a:rPr>
              <a:t>За формою випуску преважну більшість становлять капсули – 59 %, найбільша кількість (75 %) позицій виробляється в Україні.</a:t>
            </a:r>
            <a:endParaRPr lang="uk-UA" sz="1400" dirty="0">
              <a:effectLst/>
              <a:latin typeface="Times New Roman" panose="02020603050405020304" pitchFamily="18" charset="0"/>
              <a:ea typeface="Times New Roman" panose="02020603050405020304" pitchFamily="18" charset="0"/>
            </a:endParaRPr>
          </a:p>
          <a:p>
            <a:pPr marR="2540" indent="449580" algn="just">
              <a:lnSpc>
                <a:spcPct val="150000"/>
              </a:lnSpc>
            </a:pPr>
            <a:r>
              <a:rPr lang="uk-UA" sz="1400" dirty="0">
                <a:solidFill>
                  <a:srgbClr val="000000"/>
                </a:solidFill>
                <a:effectLst/>
                <a:latin typeface="Times New Roman" panose="02020603050405020304" pitchFamily="18" charset="0"/>
                <a:ea typeface="Times New Roman" panose="02020603050405020304" pitchFamily="18" charset="0"/>
              </a:rPr>
              <a:t> Проте, слід зазначити: не дивлячись на те, що фармацевтичний ринок України характеризується широтою асортименту вітчизняних ДД, за складом та лікарською формою велика кількість з них є ідентичними. До прикладу, ДД «Борова матка» та «Червона щітка» випускаються підприємствами «</a:t>
            </a:r>
            <a:r>
              <a:rPr lang="uk-UA" sz="1400" dirty="0" err="1">
                <a:solidFill>
                  <a:srgbClr val="000000"/>
                </a:solidFill>
                <a:effectLst/>
                <a:latin typeface="Times New Roman" panose="02020603050405020304" pitchFamily="18" charset="0"/>
                <a:ea typeface="Times New Roman" panose="02020603050405020304" pitchFamily="18" charset="0"/>
              </a:rPr>
              <a:t>Фітобіотехнології</a:t>
            </a:r>
            <a:r>
              <a:rPr lang="uk-UA" sz="1400" dirty="0">
                <a:solidFill>
                  <a:srgbClr val="000000"/>
                </a:solidFill>
                <a:effectLst/>
                <a:latin typeface="Times New Roman" panose="02020603050405020304" pitchFamily="18" charset="0"/>
                <a:ea typeface="Times New Roman" panose="02020603050405020304" pitchFamily="18" charset="0"/>
              </a:rPr>
              <a:t>, Україна» «ТОВ «Ботаніка», ПрАТ «</a:t>
            </a:r>
            <a:r>
              <a:rPr lang="uk-UA" sz="1400" dirty="0" err="1">
                <a:solidFill>
                  <a:srgbClr val="000000"/>
                </a:solidFill>
                <a:effectLst/>
                <a:latin typeface="Times New Roman" panose="02020603050405020304" pitchFamily="18" charset="0"/>
                <a:ea typeface="Times New Roman" panose="02020603050405020304" pitchFamily="18" charset="0"/>
              </a:rPr>
              <a:t>Ліктрави</a:t>
            </a:r>
            <a:r>
              <a:rPr lang="uk-UA" sz="1400" dirty="0">
                <a:solidFill>
                  <a:srgbClr val="000000"/>
                </a:solidFill>
                <a:effectLst/>
                <a:latin typeface="Times New Roman" panose="02020603050405020304" pitchFamily="18" charset="0"/>
                <a:ea typeface="Times New Roman" panose="02020603050405020304" pitchFamily="18" charset="0"/>
              </a:rPr>
              <a:t>», «ТОВ Ключі Здоров’я».</a:t>
            </a:r>
            <a:endParaRPr lang="uk-UA" sz="1400" dirty="0">
              <a:effectLst/>
              <a:latin typeface="Times New Roman" panose="02020603050405020304" pitchFamily="18" charset="0"/>
              <a:ea typeface="Times New Roman" panose="02020603050405020304" pitchFamily="18" charset="0"/>
            </a:endParaRPr>
          </a:p>
          <a:p>
            <a:pPr marR="2540" indent="449580" algn="just">
              <a:lnSpc>
                <a:spcPct val="150000"/>
              </a:lnSpc>
            </a:pPr>
            <a:r>
              <a:rPr lang="uk-UA" sz="1400" dirty="0">
                <a:solidFill>
                  <a:srgbClr val="000000"/>
                </a:solidFill>
                <a:effectLst/>
                <a:latin typeface="Times New Roman" panose="02020603050405020304" pitchFamily="18" charset="0"/>
                <a:ea typeface="Times New Roman" panose="02020603050405020304" pitchFamily="18" charset="0"/>
              </a:rPr>
              <a:t>На сьогодні ДД часто позиціонують як «натуральні», що не завжди є синонімом «безпечний». Загалом, основними ризиками ДД є </a:t>
            </a:r>
            <a:r>
              <a:rPr lang="uk-UA" sz="1400" dirty="0">
                <a:solidFill>
                  <a:srgbClr val="333333"/>
                </a:solidFill>
                <a:effectLst/>
                <a:latin typeface="Times New Roman" panose="02020603050405020304" pitchFamily="18" charset="0"/>
                <a:ea typeface="Times New Roman" panose="02020603050405020304" pitchFamily="18" charset="0"/>
              </a:rPr>
              <a:t>недостатнє вивчення специфічної дії, відсутність вивчення ефектів, що виникають при поєднанні компонентів, специфіка </a:t>
            </a:r>
            <a:r>
              <a:rPr lang="uk-UA" sz="1400" dirty="0">
                <a:solidFill>
                  <a:srgbClr val="000000"/>
                </a:solidFill>
                <a:effectLst/>
                <a:latin typeface="Times New Roman" panose="02020603050405020304" pitchFamily="18" charset="0"/>
                <a:ea typeface="Times New Roman" panose="02020603050405020304" pitchFamily="18" charset="0"/>
              </a:rPr>
              <a:t>реєстрації дієтичних добавок згідно із законодавчими нормами. Відсутність клінічних досліджень ДД, вивчення </a:t>
            </a:r>
            <a:r>
              <a:rPr lang="uk-UA" sz="1400" dirty="0" err="1">
                <a:solidFill>
                  <a:srgbClr val="000000"/>
                </a:solidFill>
                <a:effectLst/>
                <a:latin typeface="Times New Roman" panose="02020603050405020304" pitchFamily="18" charset="0"/>
                <a:ea typeface="Times New Roman" panose="02020603050405020304" pitchFamily="18" charset="0"/>
              </a:rPr>
              <a:t>біодоступності</a:t>
            </a:r>
            <a:r>
              <a:rPr lang="uk-UA" sz="1400" dirty="0">
                <a:solidFill>
                  <a:srgbClr val="000000"/>
                </a:solidFill>
                <a:effectLst/>
                <a:latin typeface="Times New Roman" panose="02020603050405020304" pitchFamily="18" charset="0"/>
                <a:ea typeface="Times New Roman" panose="02020603050405020304" pitchFamily="18" charset="0"/>
              </a:rPr>
              <a:t>, </a:t>
            </a:r>
            <a:r>
              <a:rPr lang="uk-UA" sz="1400" dirty="0" err="1">
                <a:solidFill>
                  <a:srgbClr val="000000"/>
                </a:solidFill>
                <a:effectLst/>
                <a:latin typeface="Times New Roman" panose="02020603050405020304" pitchFamily="18" charset="0"/>
                <a:ea typeface="Times New Roman" panose="02020603050405020304" pitchFamily="18" charset="0"/>
              </a:rPr>
              <a:t>фармакокінетичних</a:t>
            </a:r>
            <a:r>
              <a:rPr lang="uk-UA" sz="1400" dirty="0">
                <a:solidFill>
                  <a:srgbClr val="000000"/>
                </a:solidFill>
                <a:effectLst/>
                <a:latin typeface="Times New Roman" panose="02020603050405020304" pitchFamily="18" charset="0"/>
                <a:ea typeface="Times New Roman" panose="02020603050405020304" pitchFamily="18" charset="0"/>
              </a:rPr>
              <a:t> та </a:t>
            </a:r>
            <a:r>
              <a:rPr lang="uk-UA" sz="1400" dirty="0" err="1">
                <a:solidFill>
                  <a:srgbClr val="000000"/>
                </a:solidFill>
                <a:effectLst/>
                <a:latin typeface="Times New Roman" panose="02020603050405020304" pitchFamily="18" charset="0"/>
                <a:ea typeface="Times New Roman" panose="02020603050405020304" pitchFamily="18" charset="0"/>
              </a:rPr>
              <a:t>фармакодинамічних</a:t>
            </a:r>
            <a:r>
              <a:rPr lang="uk-UA" sz="1400" dirty="0">
                <a:solidFill>
                  <a:srgbClr val="000000"/>
                </a:solidFill>
                <a:effectLst/>
                <a:latin typeface="Times New Roman" panose="02020603050405020304" pitchFamily="18" charset="0"/>
                <a:ea typeface="Times New Roman" panose="02020603050405020304" pitchFamily="18" charset="0"/>
              </a:rPr>
              <a:t> параметрів потенційно складають певні серйозні ризики для здоров’я пацієнток.</a:t>
            </a:r>
            <a:endParaRPr lang="uk-UA" sz="1400" dirty="0">
              <a:effectLst/>
              <a:latin typeface="Times New Roman" panose="02020603050405020304" pitchFamily="18" charset="0"/>
              <a:ea typeface="Times New Roman" panose="02020603050405020304" pitchFamily="18" charset="0"/>
            </a:endParaRPr>
          </a:p>
          <a:p>
            <a:pPr marR="2540" indent="449580" algn="just">
              <a:lnSpc>
                <a:spcPct val="150000"/>
              </a:lnSpc>
            </a:pPr>
            <a:r>
              <a:rPr lang="uk-UA" sz="1400" dirty="0">
                <a:solidFill>
                  <a:srgbClr val="000000"/>
                </a:solidFill>
                <a:effectLst/>
                <a:latin typeface="Times New Roman" panose="02020603050405020304" pitchFamily="18" charset="0"/>
                <a:ea typeface="Times New Roman" panose="02020603050405020304" pitchFamily="18" charset="0"/>
              </a:rPr>
              <a:t>У підсумку, за результатами проведених маркетингових досліджень нами виділені основні складові конкурентоспроможності нового ЛЗ для терапії мастопатії: </a:t>
            </a:r>
            <a:r>
              <a:rPr lang="uk-UA" sz="1400" dirty="0" err="1">
                <a:solidFill>
                  <a:srgbClr val="000000"/>
                </a:solidFill>
                <a:effectLst/>
                <a:latin typeface="Times New Roman" panose="02020603050405020304" pitchFamily="18" charset="0"/>
                <a:ea typeface="Times New Roman" panose="02020603050405020304" pitchFamily="18" charset="0"/>
              </a:rPr>
              <a:t>фармакотерапевтична</a:t>
            </a:r>
            <a:r>
              <a:rPr lang="uk-UA" sz="1400" dirty="0">
                <a:solidFill>
                  <a:srgbClr val="000000"/>
                </a:solidFill>
                <a:effectLst/>
                <a:latin typeface="Times New Roman" panose="02020603050405020304" pitchFamily="18" charset="0"/>
                <a:ea typeface="Times New Roman" panose="02020603050405020304" pitchFamily="18" charset="0"/>
              </a:rPr>
              <a:t> – забезпечення комплексної дії за рахунок складу та дії на різні етіологічні чинники; технологічна – технологія </a:t>
            </a:r>
            <a:r>
              <a:rPr lang="uk-UA" sz="1400" dirty="0" err="1">
                <a:solidFill>
                  <a:srgbClr val="000000"/>
                </a:solidFill>
                <a:effectLst/>
                <a:latin typeface="Times New Roman" panose="02020603050405020304" pitchFamily="18" charset="0"/>
                <a:ea typeface="Times New Roman" panose="02020603050405020304" pitchFamily="18" charset="0"/>
              </a:rPr>
              <a:t>покроково</a:t>
            </a:r>
            <a:r>
              <a:rPr lang="uk-UA" sz="1400" dirty="0">
                <a:solidFill>
                  <a:srgbClr val="000000"/>
                </a:solidFill>
                <a:effectLst/>
                <a:latin typeface="Times New Roman" panose="02020603050405020304" pitchFamily="18" charset="0"/>
                <a:ea typeface="Times New Roman" panose="02020603050405020304" pitchFamily="18" charset="0"/>
              </a:rPr>
              <a:t> відтворювана, дослідження гранул регламентовано ДФУ; </a:t>
            </a:r>
            <a:r>
              <a:rPr lang="uk-UA" sz="1400" dirty="0">
                <a:effectLst/>
                <a:latin typeface="Times New Roman" panose="02020603050405020304" pitchFamily="18" charset="0"/>
                <a:ea typeface="Times New Roman" panose="02020603050405020304" pitchFamily="18" charset="0"/>
              </a:rPr>
              <a:t>фізична – достатня сировинна база та можливість вітчизняного виробництва препарату; економічна – значно нижча ціна за ціни ДД та ЛЗ закордонного виробництва; безпекова – наявність комплексу природних біологічно активних </a:t>
            </a:r>
            <a:r>
              <a:rPr lang="uk-UA" sz="1400" dirty="0" err="1">
                <a:effectLst/>
                <a:latin typeface="Times New Roman" panose="02020603050405020304" pitchFamily="18" charset="0"/>
                <a:ea typeface="Times New Roman" panose="02020603050405020304" pitchFamily="18" charset="0"/>
              </a:rPr>
              <a:t>сполук</a:t>
            </a:r>
            <a:r>
              <a:rPr lang="uk-UA" sz="1400" dirty="0">
                <a:effectLst/>
                <a:latin typeface="Times New Roman" panose="02020603050405020304" pitchFamily="18" charset="0"/>
                <a:ea typeface="Times New Roman" panose="02020603050405020304" pitchFamily="18" charset="0"/>
              </a:rPr>
              <a:t> рослинних екстрактів дасть змогу отримати ЛП пролонгованої дії з мінімальною кількістю побічних ефектів.</a:t>
            </a:r>
          </a:p>
        </p:txBody>
      </p:sp>
      <p:sp>
        <p:nvSpPr>
          <p:cNvPr id="6" name="TextBox 5">
            <a:extLst>
              <a:ext uri="{FF2B5EF4-FFF2-40B4-BE49-F238E27FC236}">
                <a16:creationId xmlns:a16="http://schemas.microsoft.com/office/drawing/2014/main" id="{80CC4A19-9D3A-0812-84B7-371FEE7A49D5}"/>
              </a:ext>
            </a:extLst>
          </p:cNvPr>
          <p:cNvSpPr txBox="1"/>
          <p:nvPr/>
        </p:nvSpPr>
        <p:spPr>
          <a:xfrm>
            <a:off x="12601757" y="8997040"/>
            <a:ext cx="5129190" cy="923330"/>
          </a:xfrm>
          <a:prstGeom prst="rect">
            <a:avLst/>
          </a:prstGeom>
          <a:noFill/>
        </p:spPr>
        <p:txBody>
          <a:bodyPr wrap="square">
            <a:spAutoFit/>
          </a:bodyPr>
          <a:lstStyle/>
          <a:p>
            <a:pPr marR="2540" algn="ctr">
              <a:lnSpc>
                <a:spcPct val="150000"/>
              </a:lnSpc>
            </a:pPr>
            <a:r>
              <a:rPr lang="ru-UA" sz="1200" b="1" u="sng" dirty="0">
                <a:effectLst/>
                <a:latin typeface="Times New Roman" panose="02020603050405020304" pitchFamily="18" charset="0"/>
                <a:ea typeface="Times New Roman" panose="02020603050405020304" pitchFamily="18" charset="0"/>
                <a:cs typeface="Times New Roman" panose="02020603050405020304" pitchFamily="18" charset="0"/>
              </a:rPr>
              <a:t>G03X A Антигонадотропні засоби і подібні препарати</a:t>
            </a:r>
            <a:endParaRPr lang="ru-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2540" algn="ctr">
              <a:lnSpc>
                <a:spcPct val="150000"/>
              </a:lnSpc>
            </a:pPr>
            <a:r>
              <a:rPr lang="ru-UA" sz="1200" b="1" dirty="0">
                <a:effectLst/>
                <a:latin typeface="Times New Roman" panose="02020603050405020304" pitchFamily="18" charset="0"/>
                <a:ea typeface="Times New Roman" panose="02020603050405020304" pitchFamily="18" charset="0"/>
                <a:cs typeface="Times New Roman" panose="02020603050405020304" pitchFamily="18" charset="0"/>
              </a:rPr>
              <a:t>G03X A10** Різні препарати</a:t>
            </a:r>
            <a:endParaRPr lang="ru-U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r>
              <a:rPr lang="uk-UA"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торгових найменування)</a:t>
            </a:r>
            <a:r>
              <a:rPr lang="ru-UA" sz="1200" dirty="0">
                <a:effectLst/>
                <a:latin typeface="Times New Roman" panose="02020603050405020304" pitchFamily="18" charset="0"/>
                <a:cs typeface="Times New Roman" panose="02020603050405020304" pitchFamily="18" charset="0"/>
              </a:rPr>
              <a:t> </a:t>
            </a:r>
            <a:endParaRPr lang="ru-UA" sz="1200" dirty="0">
              <a:latin typeface="Times New Roman" panose="02020603050405020304" pitchFamily="18" charset="0"/>
              <a:cs typeface="Times New Roman" panose="02020603050405020304" pitchFamily="18" charset="0"/>
            </a:endParaRPr>
          </a:p>
        </p:txBody>
      </p:sp>
      <p:graphicFrame>
        <p:nvGraphicFramePr>
          <p:cNvPr id="8" name="Диаграмма 7">
            <a:extLst>
              <a:ext uri="{FF2B5EF4-FFF2-40B4-BE49-F238E27FC236}">
                <a16:creationId xmlns:a16="http://schemas.microsoft.com/office/drawing/2014/main" id="{97D5CCC3-9A4E-C86C-665A-1EF0A43C1C78}"/>
              </a:ext>
            </a:extLst>
          </p:cNvPr>
          <p:cNvGraphicFramePr>
            <a:graphicFrameLocks/>
          </p:cNvGraphicFramePr>
          <p:nvPr>
            <p:extLst>
              <p:ext uri="{D42A27DB-BD31-4B8C-83A1-F6EECF244321}">
                <p14:modId xmlns:p14="http://schemas.microsoft.com/office/powerpoint/2010/main" val="3240490311"/>
              </p:ext>
            </p:extLst>
          </p:nvPr>
        </p:nvGraphicFramePr>
        <p:xfrm>
          <a:off x="13038716" y="9924091"/>
          <a:ext cx="3456384" cy="23017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Диаграмма 8">
            <a:extLst>
              <a:ext uri="{FF2B5EF4-FFF2-40B4-BE49-F238E27FC236}">
                <a16:creationId xmlns:a16="http://schemas.microsoft.com/office/drawing/2014/main" id="{D10EDFC7-8394-116B-0E6D-2FB7406D01F4}"/>
              </a:ext>
            </a:extLst>
          </p:cNvPr>
          <p:cNvGraphicFramePr>
            <a:graphicFrameLocks/>
          </p:cNvGraphicFramePr>
          <p:nvPr>
            <p:extLst>
              <p:ext uri="{D42A27DB-BD31-4B8C-83A1-F6EECF244321}">
                <p14:modId xmlns:p14="http://schemas.microsoft.com/office/powerpoint/2010/main" val="358861038"/>
              </p:ext>
            </p:extLst>
          </p:nvPr>
        </p:nvGraphicFramePr>
        <p:xfrm>
          <a:off x="16005737" y="10390045"/>
          <a:ext cx="2756079" cy="17641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Диаграмма 11">
            <a:extLst>
              <a:ext uri="{FF2B5EF4-FFF2-40B4-BE49-F238E27FC236}">
                <a16:creationId xmlns:a16="http://schemas.microsoft.com/office/drawing/2014/main" id="{3B99C7FD-11DC-BFAD-BD07-8933A5DAD3A5}"/>
              </a:ext>
            </a:extLst>
          </p:cNvPr>
          <p:cNvGraphicFramePr>
            <a:graphicFrameLocks/>
          </p:cNvGraphicFramePr>
          <p:nvPr>
            <p:extLst>
              <p:ext uri="{D42A27DB-BD31-4B8C-83A1-F6EECF244321}">
                <p14:modId xmlns:p14="http://schemas.microsoft.com/office/powerpoint/2010/main" val="3856785668"/>
              </p:ext>
            </p:extLst>
          </p:nvPr>
        </p:nvGraphicFramePr>
        <p:xfrm>
          <a:off x="12707017" y="12295680"/>
          <a:ext cx="3751505" cy="21316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Диаграмма 16">
            <a:extLst>
              <a:ext uri="{FF2B5EF4-FFF2-40B4-BE49-F238E27FC236}">
                <a16:creationId xmlns:a16="http://schemas.microsoft.com/office/drawing/2014/main" id="{B941C691-8C5D-6E4E-3E42-22555265515E}"/>
              </a:ext>
            </a:extLst>
          </p:cNvPr>
          <p:cNvGraphicFramePr>
            <a:graphicFrameLocks/>
          </p:cNvGraphicFramePr>
          <p:nvPr>
            <p:extLst>
              <p:ext uri="{D42A27DB-BD31-4B8C-83A1-F6EECF244321}">
                <p14:modId xmlns:p14="http://schemas.microsoft.com/office/powerpoint/2010/main" val="1916498856"/>
              </p:ext>
            </p:extLst>
          </p:nvPr>
        </p:nvGraphicFramePr>
        <p:xfrm>
          <a:off x="18761816" y="10024149"/>
          <a:ext cx="2862474" cy="188988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Диаграмма 19">
            <a:extLst>
              <a:ext uri="{FF2B5EF4-FFF2-40B4-BE49-F238E27FC236}">
                <a16:creationId xmlns:a16="http://schemas.microsoft.com/office/drawing/2014/main" id="{43BF6512-0000-511D-9683-C218A826E0E4}"/>
              </a:ext>
            </a:extLst>
          </p:cNvPr>
          <p:cNvGraphicFramePr>
            <a:graphicFrameLocks/>
          </p:cNvGraphicFramePr>
          <p:nvPr>
            <p:extLst>
              <p:ext uri="{D42A27DB-BD31-4B8C-83A1-F6EECF244321}">
                <p14:modId xmlns:p14="http://schemas.microsoft.com/office/powerpoint/2010/main" val="3979076460"/>
              </p:ext>
            </p:extLst>
          </p:nvPr>
        </p:nvGraphicFramePr>
        <p:xfrm>
          <a:off x="19346257" y="11838746"/>
          <a:ext cx="2211994" cy="210793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5" name="Диаграмма 24">
            <a:extLst>
              <a:ext uri="{FF2B5EF4-FFF2-40B4-BE49-F238E27FC236}">
                <a16:creationId xmlns:a16="http://schemas.microsoft.com/office/drawing/2014/main" id="{9202E28A-132F-3A63-0450-FD70B403B437}"/>
              </a:ext>
            </a:extLst>
          </p:cNvPr>
          <p:cNvGraphicFramePr>
            <a:graphicFrameLocks/>
          </p:cNvGraphicFramePr>
          <p:nvPr>
            <p:extLst>
              <p:ext uri="{D42A27DB-BD31-4B8C-83A1-F6EECF244321}">
                <p14:modId xmlns:p14="http://schemas.microsoft.com/office/powerpoint/2010/main" val="1226687525"/>
              </p:ext>
            </p:extLst>
          </p:nvPr>
        </p:nvGraphicFramePr>
        <p:xfrm>
          <a:off x="15860067" y="12197245"/>
          <a:ext cx="3753076" cy="20230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Диаграмма 29">
            <a:extLst>
              <a:ext uri="{FF2B5EF4-FFF2-40B4-BE49-F238E27FC236}">
                <a16:creationId xmlns:a16="http://schemas.microsoft.com/office/drawing/2014/main" id="{866A5434-AF85-3C4B-A9F0-42BD9E6D1509}"/>
              </a:ext>
            </a:extLst>
          </p:cNvPr>
          <p:cNvGraphicFramePr>
            <a:graphicFrameLocks/>
          </p:cNvGraphicFramePr>
          <p:nvPr>
            <p:extLst>
              <p:ext uri="{D42A27DB-BD31-4B8C-83A1-F6EECF244321}">
                <p14:modId xmlns:p14="http://schemas.microsoft.com/office/powerpoint/2010/main" val="768794223"/>
              </p:ext>
            </p:extLst>
          </p:nvPr>
        </p:nvGraphicFramePr>
        <p:xfrm>
          <a:off x="21753453" y="4701309"/>
          <a:ext cx="4192223" cy="320930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1" name="Диаграмма 30">
            <a:extLst>
              <a:ext uri="{FF2B5EF4-FFF2-40B4-BE49-F238E27FC236}">
                <a16:creationId xmlns:a16="http://schemas.microsoft.com/office/drawing/2014/main" id="{6BE0CA98-7149-536B-55D8-6FF9EA84B2FB}"/>
              </a:ext>
            </a:extLst>
          </p:cNvPr>
          <p:cNvGraphicFramePr>
            <a:graphicFrameLocks/>
          </p:cNvGraphicFramePr>
          <p:nvPr>
            <p:extLst>
              <p:ext uri="{D42A27DB-BD31-4B8C-83A1-F6EECF244321}">
                <p14:modId xmlns:p14="http://schemas.microsoft.com/office/powerpoint/2010/main" val="4205063084"/>
              </p:ext>
            </p:extLst>
          </p:nvPr>
        </p:nvGraphicFramePr>
        <p:xfrm>
          <a:off x="25635768" y="4892595"/>
          <a:ext cx="4217783" cy="333582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2" name="Диаграмма 31">
            <a:extLst>
              <a:ext uri="{FF2B5EF4-FFF2-40B4-BE49-F238E27FC236}">
                <a16:creationId xmlns:a16="http://schemas.microsoft.com/office/drawing/2014/main" id="{10F97E26-7D8D-6528-4D11-D98EA73D28E7}"/>
              </a:ext>
            </a:extLst>
          </p:cNvPr>
          <p:cNvGraphicFramePr>
            <a:graphicFrameLocks/>
          </p:cNvGraphicFramePr>
          <p:nvPr>
            <p:extLst>
              <p:ext uri="{D42A27DB-BD31-4B8C-83A1-F6EECF244321}">
                <p14:modId xmlns:p14="http://schemas.microsoft.com/office/powerpoint/2010/main" val="1443428859"/>
              </p:ext>
            </p:extLst>
          </p:nvPr>
        </p:nvGraphicFramePr>
        <p:xfrm>
          <a:off x="18151571" y="4355848"/>
          <a:ext cx="4217782" cy="3396955"/>
        </p:xfrm>
        <a:graphic>
          <a:graphicData uri="http://schemas.openxmlformats.org/drawingml/2006/chart">
            <c:chart xmlns:c="http://schemas.openxmlformats.org/drawingml/2006/chart" xmlns:r="http://schemas.openxmlformats.org/officeDocument/2006/relationships" r:id="rId14"/>
          </a:graphicData>
        </a:graphic>
      </p:graphicFrame>
      <p:sp>
        <p:nvSpPr>
          <p:cNvPr id="34" name="TextBox 33">
            <a:extLst>
              <a:ext uri="{FF2B5EF4-FFF2-40B4-BE49-F238E27FC236}">
                <a16:creationId xmlns:a16="http://schemas.microsoft.com/office/drawing/2014/main" id="{61742010-95D3-56A3-F17B-BC2E57A28EB9}"/>
              </a:ext>
            </a:extLst>
          </p:cNvPr>
          <p:cNvSpPr txBox="1"/>
          <p:nvPr/>
        </p:nvSpPr>
        <p:spPr>
          <a:xfrm>
            <a:off x="18477627" y="7615879"/>
            <a:ext cx="11186663" cy="700000"/>
          </a:xfrm>
          <a:prstGeom prst="rect">
            <a:avLst/>
          </a:prstGeom>
          <a:noFill/>
        </p:spPr>
        <p:txBody>
          <a:bodyPr wrap="square">
            <a:spAutoFit/>
          </a:bodyPr>
          <a:lstStyle/>
          <a:p>
            <a:pPr marR="2540" algn="ctr">
              <a:lnSpc>
                <a:spcPct val="150000"/>
              </a:lnSpc>
            </a:pPr>
            <a:r>
              <a:rPr lang="uk-UA" sz="1400" b="1" i="1" dirty="0">
                <a:effectLst/>
                <a:latin typeface="Times New Roman" panose="02020603050405020304" pitchFamily="18" charset="0"/>
                <a:ea typeface="Times New Roman" panose="02020603050405020304" pitchFamily="18" charset="0"/>
              </a:rPr>
              <a:t>Рис. 2 </a:t>
            </a:r>
            <a:r>
              <a:rPr lang="uk-UA" sz="1400" b="1" i="1" dirty="0">
                <a:solidFill>
                  <a:srgbClr val="000000"/>
                </a:solidFill>
                <a:latin typeface="Times New Roman" panose="02020603050405020304" pitchFamily="18" charset="0"/>
                <a:ea typeface="Times New Roman" panose="02020603050405020304" pitchFamily="18" charset="0"/>
              </a:rPr>
              <a:t>Результати маркетингового аналізу зареєстрованих в Україні дієтичних добавок для лікування мастопатії</a:t>
            </a:r>
          </a:p>
          <a:p>
            <a:pPr marR="2540" algn="ctr">
              <a:lnSpc>
                <a:spcPct val="150000"/>
              </a:lnSpc>
            </a:pPr>
            <a:r>
              <a:rPr lang="ru-RU" sz="1400" b="1" i="1" dirty="0">
                <a:latin typeface="Times New Roman" panose="02020603050405020304" pitchFamily="18" charset="0"/>
                <a:ea typeface="Times New Roman" panose="02020603050405020304" pitchFamily="18" charset="0"/>
              </a:rPr>
              <a:t> </a:t>
            </a:r>
            <a:r>
              <a:rPr lang="uk-UA" sz="1400" b="1" i="1" dirty="0">
                <a:effectLst/>
                <a:latin typeface="Times New Roman" panose="02020603050405020304" pitchFamily="18" charset="0"/>
                <a:ea typeface="Times New Roman" panose="02020603050405020304" pitchFamily="18" charset="0"/>
              </a:rPr>
              <a:t>12.3. Дієтичні добавки для зниження ризику функціональних порушень жіночих циклічних процесів</a:t>
            </a:r>
            <a:endParaRPr lang="uk-UA" sz="1400" i="1" dirty="0">
              <a:effectLst/>
              <a:latin typeface="Times New Roman" panose="02020603050405020304" pitchFamily="18" charset="0"/>
              <a:ea typeface="Times New Roman" panose="02020603050405020304" pitchFamily="18" charset="0"/>
            </a:endParaRPr>
          </a:p>
        </p:txBody>
      </p:sp>
      <p:sp>
        <p:nvSpPr>
          <p:cNvPr id="42" name="TextBox 41">
            <a:extLst>
              <a:ext uri="{FF2B5EF4-FFF2-40B4-BE49-F238E27FC236}">
                <a16:creationId xmlns:a16="http://schemas.microsoft.com/office/drawing/2014/main" id="{036CAD78-867B-95EF-4C38-1A9399DAC2F4}"/>
              </a:ext>
            </a:extLst>
          </p:cNvPr>
          <p:cNvSpPr txBox="1"/>
          <p:nvPr/>
        </p:nvSpPr>
        <p:spPr>
          <a:xfrm>
            <a:off x="18394831" y="3267378"/>
            <a:ext cx="11186663" cy="1061829"/>
          </a:xfrm>
          <a:prstGeom prst="rect">
            <a:avLst/>
          </a:prstGeom>
          <a:noFill/>
        </p:spPr>
        <p:txBody>
          <a:bodyPr wrap="square">
            <a:spAutoFit/>
          </a:bodyPr>
          <a:lstStyle/>
          <a:p>
            <a:pPr marR="2540" indent="449580" algn="just">
              <a:lnSpc>
                <a:spcPct val="150000"/>
              </a:lnSpc>
            </a:pPr>
            <a:r>
              <a:rPr lang="ru-RU" sz="1400" dirty="0" err="1">
                <a:effectLst/>
                <a:latin typeface="Times New Roman" panose="02020603050405020304" pitchFamily="18" charset="0"/>
                <a:ea typeface="Times New Roman" panose="02020603050405020304" pitchFamily="18" charset="0"/>
              </a:rPr>
              <a:t>Наступним</a:t>
            </a:r>
            <a:r>
              <a:rPr lang="ru-RU" sz="1400" dirty="0">
                <a:effectLst/>
                <a:latin typeface="Times New Roman" panose="02020603050405020304" pitchFamily="18" charset="0"/>
                <a:ea typeface="Times New Roman" panose="02020603050405020304" pitchFamily="18" charset="0"/>
              </a:rPr>
              <a:t> </a:t>
            </a:r>
            <a:r>
              <a:rPr lang="ru-RU" sz="1400" dirty="0" err="1">
                <a:effectLst/>
                <a:latin typeface="Times New Roman" panose="02020603050405020304" pitchFamily="18" charset="0"/>
                <a:ea typeface="Times New Roman" panose="02020603050405020304" pitchFamily="18" charset="0"/>
              </a:rPr>
              <a:t>етапом</a:t>
            </a:r>
            <a:r>
              <a:rPr lang="ru-RU" sz="1400" dirty="0">
                <a:effectLst/>
                <a:latin typeface="Times New Roman" panose="02020603050405020304" pitchFamily="18" charset="0"/>
                <a:ea typeface="Times New Roman" panose="02020603050405020304" pitchFamily="18" charset="0"/>
              </a:rPr>
              <a:t> </a:t>
            </a:r>
            <a:r>
              <a:rPr lang="ru-RU" sz="1400" dirty="0" err="1">
                <a:effectLst/>
                <a:latin typeface="Times New Roman" panose="02020603050405020304" pitchFamily="18" charset="0"/>
                <a:ea typeface="Times New Roman" panose="02020603050405020304" pitchFamily="18" charset="0"/>
              </a:rPr>
              <a:t>роботи</a:t>
            </a:r>
            <a:r>
              <a:rPr lang="ru-RU" sz="1400" dirty="0">
                <a:effectLst/>
                <a:latin typeface="Times New Roman" panose="02020603050405020304" pitchFamily="18" charset="0"/>
                <a:ea typeface="Times New Roman" panose="02020603050405020304" pitchFamily="18" charset="0"/>
              </a:rPr>
              <a:t> </a:t>
            </a:r>
            <a:r>
              <a:rPr lang="ru-RU" sz="1400" dirty="0" err="1">
                <a:effectLst/>
                <a:latin typeface="Times New Roman" panose="02020603050405020304" pitchFamily="18" charset="0"/>
                <a:ea typeface="Times New Roman" panose="02020603050405020304" pitchFamily="18" charset="0"/>
              </a:rPr>
              <a:t>було</a:t>
            </a:r>
            <a:r>
              <a:rPr lang="ru-RU" sz="1400" dirty="0">
                <a:effectLst/>
                <a:latin typeface="Times New Roman" panose="02020603050405020304" pitchFamily="18" charset="0"/>
                <a:ea typeface="Times New Roman" panose="02020603050405020304" pitchFamily="18" charset="0"/>
              </a:rPr>
              <a:t> </a:t>
            </a:r>
            <a:r>
              <a:rPr lang="ru-RU" sz="1400" dirty="0" err="1">
                <a:effectLst/>
                <a:latin typeface="Times New Roman" panose="02020603050405020304" pitchFamily="18" charset="0"/>
                <a:ea typeface="Times New Roman" panose="02020603050405020304" pitchFamily="18" charset="0"/>
              </a:rPr>
              <a:t>вивчення</a:t>
            </a:r>
            <a:r>
              <a:rPr lang="ru-RU" sz="1400" dirty="0">
                <a:effectLst/>
                <a:latin typeface="Times New Roman" panose="02020603050405020304" pitchFamily="18" charset="0"/>
                <a:ea typeface="Times New Roman" panose="02020603050405020304" pitchFamily="18" charset="0"/>
              </a:rPr>
              <a:t> </a:t>
            </a:r>
            <a:r>
              <a:rPr lang="uk-UA" sz="1400" dirty="0">
                <a:effectLst/>
                <a:latin typeface="Times New Roman" panose="02020603050405020304" pitchFamily="18" charset="0"/>
                <a:ea typeface="Times New Roman" panose="02020603050405020304" pitchFamily="18" charset="0"/>
              </a:rPr>
              <a:t>ДД для зниження ризику захворювання мастопатії. </a:t>
            </a:r>
            <a:r>
              <a:rPr lang="uk-UA" sz="1400" dirty="0">
                <a:solidFill>
                  <a:srgbClr val="000000"/>
                </a:solidFill>
                <a:effectLst/>
                <a:latin typeface="Times New Roman" panose="02020603050405020304" pitchFamily="18" charset="0"/>
                <a:ea typeface="Times New Roman" panose="02020603050405020304" pitchFamily="18" charset="0"/>
              </a:rPr>
              <a:t> </a:t>
            </a:r>
            <a:r>
              <a:rPr lang="uk-UA" sz="1400" dirty="0">
                <a:effectLst/>
                <a:latin typeface="Times New Roman" panose="02020603050405020304" pitchFamily="18" charset="0"/>
                <a:ea typeface="Times New Roman" panose="02020603050405020304" pitchFamily="18" charset="0"/>
              </a:rPr>
              <a:t>За класифікацією дієтичних добавок дослідили категорію </a:t>
            </a:r>
            <a:r>
              <a:rPr lang="ru-RU" sz="1400" dirty="0">
                <a:effectLst/>
                <a:latin typeface="Times New Roman" panose="02020603050405020304" pitchFamily="18" charset="0"/>
                <a:ea typeface="Times New Roman" panose="02020603050405020304" pitchFamily="18" charset="0"/>
              </a:rPr>
              <a:t>12.3. </a:t>
            </a:r>
            <a:r>
              <a:rPr lang="uk-UA" sz="1400" dirty="0">
                <a:effectLst/>
                <a:latin typeface="Times New Roman" panose="02020603050405020304" pitchFamily="18" charset="0"/>
                <a:ea typeface="Times New Roman" panose="02020603050405020304" pitchFamily="18" charset="0"/>
              </a:rPr>
              <a:t>«</a:t>
            </a:r>
            <a:r>
              <a:rPr lang="ru-RU" sz="1400" dirty="0" err="1">
                <a:effectLst/>
                <a:latin typeface="Times New Roman" panose="02020603050405020304" pitchFamily="18" charset="0"/>
                <a:ea typeface="Times New Roman" panose="02020603050405020304" pitchFamily="18" charset="0"/>
              </a:rPr>
              <a:t>Дієтичні</a:t>
            </a:r>
            <a:r>
              <a:rPr lang="ru-RU" sz="1400" dirty="0">
                <a:effectLst/>
                <a:latin typeface="Times New Roman" panose="02020603050405020304" pitchFamily="18" charset="0"/>
                <a:ea typeface="Times New Roman" panose="02020603050405020304" pitchFamily="18" charset="0"/>
              </a:rPr>
              <a:t> добавки для </a:t>
            </a:r>
            <a:r>
              <a:rPr lang="ru-RU" sz="1400" dirty="0" err="1">
                <a:effectLst/>
                <a:latin typeface="Times New Roman" panose="02020603050405020304" pitchFamily="18" charset="0"/>
                <a:ea typeface="Times New Roman" panose="02020603050405020304" pitchFamily="18" charset="0"/>
              </a:rPr>
              <a:t>зниження</a:t>
            </a:r>
            <a:r>
              <a:rPr lang="ru-RU" sz="1400" dirty="0">
                <a:effectLst/>
                <a:latin typeface="Times New Roman" panose="02020603050405020304" pitchFamily="18" charset="0"/>
                <a:ea typeface="Times New Roman" panose="02020603050405020304" pitchFamily="18" charset="0"/>
              </a:rPr>
              <a:t> </a:t>
            </a:r>
            <a:r>
              <a:rPr lang="ru-RU" sz="1400" dirty="0" err="1">
                <a:effectLst/>
                <a:latin typeface="Times New Roman" panose="02020603050405020304" pitchFamily="18" charset="0"/>
                <a:ea typeface="Times New Roman" panose="02020603050405020304" pitchFamily="18" charset="0"/>
              </a:rPr>
              <a:t>ризику</a:t>
            </a:r>
            <a:r>
              <a:rPr lang="ru-RU" sz="1400" dirty="0">
                <a:effectLst/>
                <a:latin typeface="Times New Roman" panose="02020603050405020304" pitchFamily="18" charset="0"/>
                <a:ea typeface="Times New Roman" panose="02020603050405020304" pitchFamily="18" charset="0"/>
              </a:rPr>
              <a:t> </a:t>
            </a:r>
            <a:r>
              <a:rPr lang="ru-RU" sz="1400" dirty="0" err="1">
                <a:effectLst/>
                <a:latin typeface="Times New Roman" panose="02020603050405020304" pitchFamily="18" charset="0"/>
                <a:ea typeface="Times New Roman" panose="02020603050405020304" pitchFamily="18" charset="0"/>
              </a:rPr>
              <a:t>функціональних</a:t>
            </a:r>
            <a:r>
              <a:rPr lang="ru-RU" sz="1400" dirty="0">
                <a:effectLst/>
                <a:latin typeface="Times New Roman" panose="02020603050405020304" pitchFamily="18" charset="0"/>
                <a:ea typeface="Times New Roman" panose="02020603050405020304" pitchFamily="18" charset="0"/>
              </a:rPr>
              <a:t> </a:t>
            </a:r>
            <a:r>
              <a:rPr lang="ru-RU" sz="1400" dirty="0" err="1">
                <a:effectLst/>
                <a:latin typeface="Times New Roman" panose="02020603050405020304" pitchFamily="18" charset="0"/>
                <a:ea typeface="Times New Roman" panose="02020603050405020304" pitchFamily="18" charset="0"/>
              </a:rPr>
              <a:t>порушень</a:t>
            </a:r>
            <a:r>
              <a:rPr lang="ru-RU" sz="1400" dirty="0">
                <a:effectLst/>
                <a:latin typeface="Times New Roman" panose="02020603050405020304" pitchFamily="18" charset="0"/>
                <a:ea typeface="Times New Roman" panose="02020603050405020304" pitchFamily="18" charset="0"/>
              </a:rPr>
              <a:t> </a:t>
            </a:r>
            <a:r>
              <a:rPr lang="ru-RU" sz="1400" dirty="0" err="1">
                <a:effectLst/>
                <a:latin typeface="Times New Roman" panose="02020603050405020304" pitchFamily="18" charset="0"/>
                <a:ea typeface="Times New Roman" panose="02020603050405020304" pitchFamily="18" charset="0"/>
              </a:rPr>
              <a:t>жіночих</a:t>
            </a:r>
            <a:r>
              <a:rPr lang="ru-RU" sz="1400" dirty="0">
                <a:effectLst/>
                <a:latin typeface="Times New Roman" panose="02020603050405020304" pitchFamily="18" charset="0"/>
                <a:ea typeface="Times New Roman" panose="02020603050405020304" pitchFamily="18" charset="0"/>
              </a:rPr>
              <a:t> </a:t>
            </a:r>
            <a:r>
              <a:rPr lang="ru-RU" sz="1400" dirty="0" err="1">
                <a:effectLst/>
                <a:latin typeface="Times New Roman" panose="02020603050405020304" pitchFamily="18" charset="0"/>
                <a:ea typeface="Times New Roman" panose="02020603050405020304" pitchFamily="18" charset="0"/>
              </a:rPr>
              <a:t>циклічних</a:t>
            </a:r>
            <a:r>
              <a:rPr lang="ru-RU" sz="1400" dirty="0">
                <a:effectLst/>
                <a:latin typeface="Times New Roman" panose="02020603050405020304" pitchFamily="18" charset="0"/>
                <a:ea typeface="Times New Roman" panose="02020603050405020304" pitchFamily="18" charset="0"/>
              </a:rPr>
              <a:t> </a:t>
            </a:r>
            <a:r>
              <a:rPr lang="ru-RU" sz="1400" dirty="0" err="1">
                <a:effectLst/>
                <a:latin typeface="Times New Roman" panose="02020603050405020304" pitchFamily="18" charset="0"/>
                <a:ea typeface="Times New Roman" panose="02020603050405020304" pitchFamily="18" charset="0"/>
              </a:rPr>
              <a:t>процесів</a:t>
            </a:r>
            <a:r>
              <a:rPr lang="uk-UA" sz="1400" dirty="0">
                <a:effectLst/>
                <a:latin typeface="Times New Roman" panose="02020603050405020304" pitchFamily="18" charset="0"/>
                <a:ea typeface="Times New Roman" panose="02020603050405020304" pitchFamily="18" charset="0"/>
              </a:rPr>
              <a:t>. Харчові продукти спеціального дієтичного споживання, що призначаються для зниження ризику захворювання» (рис. 2). </a:t>
            </a:r>
            <a:endParaRPr lang="ru-UA" sz="1400" dirty="0">
              <a:effectLst/>
              <a:latin typeface="Times New Roman" panose="02020603050405020304" pitchFamily="18" charset="0"/>
              <a:ea typeface="Times New Roman" panose="02020603050405020304" pitchFamily="18" charset="0"/>
            </a:endParaRPr>
          </a:p>
        </p:txBody>
      </p:sp>
      <p:pic>
        <p:nvPicPr>
          <p:cNvPr id="5" name="Рисунок 4">
            <a:extLst>
              <a:ext uri="{FF2B5EF4-FFF2-40B4-BE49-F238E27FC236}">
                <a16:creationId xmlns:a16="http://schemas.microsoft.com/office/drawing/2014/main" id="{425D2CBD-5403-E676-2106-F77F2F70C3E7}"/>
              </a:ext>
            </a:extLst>
          </p:cNvPr>
          <p:cNvPicPr>
            <a:picLocks noChangeAspect="1"/>
          </p:cNvPicPr>
          <p:nvPr/>
        </p:nvPicPr>
        <p:blipFill rotWithShape="1">
          <a:blip r:embed="rId15">
            <a:extLst>
              <a:ext uri="{28A0092B-C50C-407E-A947-70E740481C1C}">
                <a14:useLocalDpi xmlns:a14="http://schemas.microsoft.com/office/drawing/2010/main" val="0"/>
              </a:ext>
            </a:extLst>
          </a:blip>
          <a:srcRect l="29071" t="5648" r="32381" b="8631"/>
          <a:stretch/>
        </p:blipFill>
        <p:spPr>
          <a:xfrm>
            <a:off x="603888" y="10352516"/>
            <a:ext cx="6985370" cy="8773117"/>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6415</TotalTime>
  <Words>1486</Words>
  <Application>Microsoft Macintosh PowerPoint</Application>
  <PresentationFormat>Произвольный</PresentationFormat>
  <Paragraphs>58</Paragraphs>
  <Slides>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Calibri Light</vt:lpstr>
      <vt:lpstr>Times New Roman</vt:lpstr>
      <vt:lpstr>Тема Office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НФаУ</dc:creator>
  <cp:lastModifiedBy>Microsoft Office User</cp:lastModifiedBy>
  <cp:revision>199</cp:revision>
  <dcterms:created xsi:type="dcterms:W3CDTF">2016-05-26T13:26:50Z</dcterms:created>
  <dcterms:modified xsi:type="dcterms:W3CDTF">2023-11-06T10:25:12Z</dcterms:modified>
</cp:coreProperties>
</file>