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21386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3"/>
    <a:srgbClr val="F3B70C"/>
    <a:srgbClr val="FF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28F4F-4A5B-4446-BD76-140C04C71ADB}" v="798" dt="2023-11-15T12:38:33.770"/>
    <p1510:client id="{3C982D35-AB97-4EC6-AA0F-8135C5AD407B}" v="553" dt="2023-11-15T17:17:07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40" y="-2792"/>
      </p:cViewPr>
      <p:guideLst>
        <p:guide orient="horz" pos="673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C30B8A4-4807-8688-F41A-95C4515A5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1A514D-31DB-96B1-0C13-F5CD55307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C1F69-B9DC-2A4C-8430-0A6034E95095}" type="datetimeFigureOut">
              <a:rPr lang="ru-UA" smtClean="0"/>
              <a:t>11/16/2023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0D1F41-1CA3-9C05-55EA-7197AC468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621953-4C05-61EB-35D5-ED62A22B41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32DF4-8A31-3C43-A728-C8A4E88480D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10525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EE413-7F1E-4302-B589-9D5E8E6AAF6A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1252538"/>
            <a:ext cx="47863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2181-CDCC-496B-8DD7-F9DD3A5D80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26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2181-CDCC-496B-8DD7-F9DD3A5D809D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552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3500110"/>
            <a:ext cx="25737979" cy="7445775"/>
          </a:xfrm>
        </p:spPr>
        <p:txBody>
          <a:bodyPr anchor="b"/>
          <a:lstStyle>
            <a:lvl1pPr algn="ctr">
              <a:defRPr sz="1871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11233022"/>
            <a:ext cx="22709981" cy="5163524"/>
          </a:xfrm>
        </p:spPr>
        <p:txBody>
          <a:bodyPr/>
          <a:lstStyle>
            <a:lvl1pPr marL="0" indent="0" algn="ctr">
              <a:buNone/>
              <a:defRPr sz="7484"/>
            </a:lvl1pPr>
            <a:lvl2pPr marL="1425778" indent="0" algn="ctr">
              <a:buNone/>
              <a:defRPr sz="6237"/>
            </a:lvl2pPr>
            <a:lvl3pPr marL="2851556" indent="0" algn="ctr">
              <a:buNone/>
              <a:defRPr sz="5613"/>
            </a:lvl3pPr>
            <a:lvl4pPr marL="4277335" indent="0" algn="ctr">
              <a:buNone/>
              <a:defRPr sz="4990"/>
            </a:lvl4pPr>
            <a:lvl5pPr marL="5703113" indent="0" algn="ctr">
              <a:buNone/>
              <a:defRPr sz="4990"/>
            </a:lvl5pPr>
            <a:lvl6pPr marL="7128891" indent="0" algn="ctr">
              <a:buNone/>
              <a:defRPr sz="4990"/>
            </a:lvl6pPr>
            <a:lvl7pPr marL="8554669" indent="0" algn="ctr">
              <a:buNone/>
              <a:defRPr sz="4990"/>
            </a:lvl7pPr>
            <a:lvl8pPr marL="9980447" indent="0" algn="ctr">
              <a:buNone/>
              <a:defRPr sz="4990"/>
            </a:lvl8pPr>
            <a:lvl9pPr marL="11406226" indent="0" algn="ctr">
              <a:buNone/>
              <a:defRPr sz="499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58C51-40DB-4C37-9880-2488E9A1A65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163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97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1138649"/>
            <a:ext cx="6529120" cy="181243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1138649"/>
            <a:ext cx="19208859" cy="181243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789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11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5331854"/>
            <a:ext cx="26116478" cy="8896313"/>
          </a:xfrm>
        </p:spPr>
        <p:txBody>
          <a:bodyPr anchor="b"/>
          <a:lstStyle>
            <a:lvl1pPr>
              <a:defRPr sz="1871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14312330"/>
            <a:ext cx="26116478" cy="4678361"/>
          </a:xfrm>
        </p:spPr>
        <p:txBody>
          <a:bodyPr/>
          <a:lstStyle>
            <a:lvl1pPr marL="0" indent="0">
              <a:buNone/>
              <a:defRPr sz="7484">
                <a:solidFill>
                  <a:schemeClr val="tx1"/>
                </a:solidFill>
              </a:defRPr>
            </a:lvl1pPr>
            <a:lvl2pPr marL="1425778" indent="0">
              <a:buNone/>
              <a:defRPr sz="6237">
                <a:solidFill>
                  <a:schemeClr val="tx1">
                    <a:tint val="75000"/>
                  </a:schemeClr>
                </a:solidFill>
              </a:defRPr>
            </a:lvl2pPr>
            <a:lvl3pPr marL="2851556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733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3113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8891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4669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80447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6226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3636E-D919-4215-BDD2-287186B6DEF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4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5693245"/>
            <a:ext cx="12868989" cy="135697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5693245"/>
            <a:ext cx="12868989" cy="135697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695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1138654"/>
            <a:ext cx="26116478" cy="413379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5242738"/>
            <a:ext cx="12809847" cy="2569385"/>
          </a:xfrm>
        </p:spPr>
        <p:txBody>
          <a:bodyPr anchor="b"/>
          <a:lstStyle>
            <a:lvl1pPr marL="0" indent="0">
              <a:buNone/>
              <a:defRPr sz="7484" b="1"/>
            </a:lvl1pPr>
            <a:lvl2pPr marL="1425778" indent="0">
              <a:buNone/>
              <a:defRPr sz="6237" b="1"/>
            </a:lvl2pPr>
            <a:lvl3pPr marL="2851556" indent="0">
              <a:buNone/>
              <a:defRPr sz="5613" b="1"/>
            </a:lvl3pPr>
            <a:lvl4pPr marL="4277335" indent="0">
              <a:buNone/>
              <a:defRPr sz="4990" b="1"/>
            </a:lvl4pPr>
            <a:lvl5pPr marL="5703113" indent="0">
              <a:buNone/>
              <a:defRPr sz="4990" b="1"/>
            </a:lvl5pPr>
            <a:lvl6pPr marL="7128891" indent="0">
              <a:buNone/>
              <a:defRPr sz="4990" b="1"/>
            </a:lvl6pPr>
            <a:lvl7pPr marL="8554669" indent="0">
              <a:buNone/>
              <a:defRPr sz="4990" b="1"/>
            </a:lvl7pPr>
            <a:lvl8pPr marL="9980447" indent="0">
              <a:buNone/>
              <a:defRPr sz="4990" b="1"/>
            </a:lvl8pPr>
            <a:lvl9pPr marL="11406226" indent="0">
              <a:buNone/>
              <a:defRPr sz="499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7812123"/>
            <a:ext cx="12809847" cy="114904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5242738"/>
            <a:ext cx="12872933" cy="2569385"/>
          </a:xfrm>
        </p:spPr>
        <p:txBody>
          <a:bodyPr anchor="b"/>
          <a:lstStyle>
            <a:lvl1pPr marL="0" indent="0">
              <a:buNone/>
              <a:defRPr sz="7484" b="1"/>
            </a:lvl1pPr>
            <a:lvl2pPr marL="1425778" indent="0">
              <a:buNone/>
              <a:defRPr sz="6237" b="1"/>
            </a:lvl2pPr>
            <a:lvl3pPr marL="2851556" indent="0">
              <a:buNone/>
              <a:defRPr sz="5613" b="1"/>
            </a:lvl3pPr>
            <a:lvl4pPr marL="4277335" indent="0">
              <a:buNone/>
              <a:defRPr sz="4990" b="1"/>
            </a:lvl4pPr>
            <a:lvl5pPr marL="5703113" indent="0">
              <a:buNone/>
              <a:defRPr sz="4990" b="1"/>
            </a:lvl5pPr>
            <a:lvl6pPr marL="7128891" indent="0">
              <a:buNone/>
              <a:defRPr sz="4990" b="1"/>
            </a:lvl6pPr>
            <a:lvl7pPr marL="8554669" indent="0">
              <a:buNone/>
              <a:defRPr sz="4990" b="1"/>
            </a:lvl7pPr>
            <a:lvl8pPr marL="9980447" indent="0">
              <a:buNone/>
              <a:defRPr sz="4990" b="1"/>
            </a:lvl8pPr>
            <a:lvl9pPr marL="11406226" indent="0">
              <a:buNone/>
              <a:defRPr sz="499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7812123"/>
            <a:ext cx="12872933" cy="114904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42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3A598-BE96-46C6-BBC1-A4155099F2E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5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C9CEB-FBCF-4386-B362-8ED6BC22E4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747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1425787"/>
            <a:ext cx="9766080" cy="4990253"/>
          </a:xfrm>
        </p:spPr>
        <p:txBody>
          <a:bodyPr anchor="b"/>
          <a:lstStyle>
            <a:lvl1pPr>
              <a:defRPr sz="997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3079308"/>
            <a:ext cx="15329237" cy="15198490"/>
          </a:xfrm>
        </p:spPr>
        <p:txBody>
          <a:bodyPr/>
          <a:lstStyle>
            <a:lvl1pPr>
              <a:defRPr sz="9979"/>
            </a:lvl1pPr>
            <a:lvl2pPr>
              <a:defRPr sz="8732"/>
            </a:lvl2pPr>
            <a:lvl3pPr>
              <a:defRPr sz="7484"/>
            </a:lvl3pPr>
            <a:lvl4pPr>
              <a:defRPr sz="6237"/>
            </a:lvl4pPr>
            <a:lvl5pPr>
              <a:defRPr sz="6237"/>
            </a:lvl5pPr>
            <a:lvl6pPr>
              <a:defRPr sz="6237"/>
            </a:lvl6pPr>
            <a:lvl7pPr>
              <a:defRPr sz="6237"/>
            </a:lvl7pPr>
            <a:lvl8pPr>
              <a:defRPr sz="6237"/>
            </a:lvl8pPr>
            <a:lvl9pPr>
              <a:defRPr sz="62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6416040"/>
            <a:ext cx="9766080" cy="11886508"/>
          </a:xfrm>
        </p:spPr>
        <p:txBody>
          <a:bodyPr/>
          <a:lstStyle>
            <a:lvl1pPr marL="0" indent="0">
              <a:buNone/>
              <a:defRPr sz="4990"/>
            </a:lvl1pPr>
            <a:lvl2pPr marL="1425778" indent="0">
              <a:buNone/>
              <a:defRPr sz="4366"/>
            </a:lvl2pPr>
            <a:lvl3pPr marL="2851556" indent="0">
              <a:buNone/>
              <a:defRPr sz="3742"/>
            </a:lvl3pPr>
            <a:lvl4pPr marL="4277335" indent="0">
              <a:buNone/>
              <a:defRPr sz="3119"/>
            </a:lvl4pPr>
            <a:lvl5pPr marL="5703113" indent="0">
              <a:buNone/>
              <a:defRPr sz="3119"/>
            </a:lvl5pPr>
            <a:lvl6pPr marL="7128891" indent="0">
              <a:buNone/>
              <a:defRPr sz="3119"/>
            </a:lvl6pPr>
            <a:lvl7pPr marL="8554669" indent="0">
              <a:buNone/>
              <a:defRPr sz="3119"/>
            </a:lvl7pPr>
            <a:lvl8pPr marL="9980447" indent="0">
              <a:buNone/>
              <a:defRPr sz="3119"/>
            </a:lvl8pPr>
            <a:lvl9pPr marL="11406226" indent="0">
              <a:buNone/>
              <a:defRPr sz="311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477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1425787"/>
            <a:ext cx="9766080" cy="4990253"/>
          </a:xfrm>
        </p:spPr>
        <p:txBody>
          <a:bodyPr anchor="b"/>
          <a:lstStyle>
            <a:lvl1pPr>
              <a:defRPr sz="997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3079308"/>
            <a:ext cx="15329237" cy="15198490"/>
          </a:xfrm>
        </p:spPr>
        <p:txBody>
          <a:bodyPr anchor="t"/>
          <a:lstStyle>
            <a:lvl1pPr marL="0" indent="0">
              <a:buNone/>
              <a:defRPr sz="9979"/>
            </a:lvl1pPr>
            <a:lvl2pPr marL="1425778" indent="0">
              <a:buNone/>
              <a:defRPr sz="8732"/>
            </a:lvl2pPr>
            <a:lvl3pPr marL="2851556" indent="0">
              <a:buNone/>
              <a:defRPr sz="7484"/>
            </a:lvl3pPr>
            <a:lvl4pPr marL="4277335" indent="0">
              <a:buNone/>
              <a:defRPr sz="6237"/>
            </a:lvl4pPr>
            <a:lvl5pPr marL="5703113" indent="0">
              <a:buNone/>
              <a:defRPr sz="6237"/>
            </a:lvl5pPr>
            <a:lvl6pPr marL="7128891" indent="0">
              <a:buNone/>
              <a:defRPr sz="6237"/>
            </a:lvl6pPr>
            <a:lvl7pPr marL="8554669" indent="0">
              <a:buNone/>
              <a:defRPr sz="6237"/>
            </a:lvl7pPr>
            <a:lvl8pPr marL="9980447" indent="0">
              <a:buNone/>
              <a:defRPr sz="6237"/>
            </a:lvl8pPr>
            <a:lvl9pPr marL="11406226" indent="0">
              <a:buNone/>
              <a:defRPr sz="6237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6416040"/>
            <a:ext cx="9766080" cy="11886508"/>
          </a:xfrm>
        </p:spPr>
        <p:txBody>
          <a:bodyPr/>
          <a:lstStyle>
            <a:lvl1pPr marL="0" indent="0">
              <a:buNone/>
              <a:defRPr sz="4990"/>
            </a:lvl1pPr>
            <a:lvl2pPr marL="1425778" indent="0">
              <a:buNone/>
              <a:defRPr sz="4366"/>
            </a:lvl2pPr>
            <a:lvl3pPr marL="2851556" indent="0">
              <a:buNone/>
              <a:defRPr sz="3742"/>
            </a:lvl3pPr>
            <a:lvl4pPr marL="4277335" indent="0">
              <a:buNone/>
              <a:defRPr sz="3119"/>
            </a:lvl4pPr>
            <a:lvl5pPr marL="5703113" indent="0">
              <a:buNone/>
              <a:defRPr sz="3119"/>
            </a:lvl5pPr>
            <a:lvl6pPr marL="7128891" indent="0">
              <a:buNone/>
              <a:defRPr sz="3119"/>
            </a:lvl6pPr>
            <a:lvl7pPr marL="8554669" indent="0">
              <a:buNone/>
              <a:defRPr sz="3119"/>
            </a:lvl7pPr>
            <a:lvl8pPr marL="9980447" indent="0">
              <a:buNone/>
              <a:defRPr sz="3119"/>
            </a:lvl8pPr>
            <a:lvl9pPr marL="11406226" indent="0">
              <a:buNone/>
              <a:defRPr sz="311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063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1138654"/>
            <a:ext cx="26116478" cy="4133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5693245"/>
            <a:ext cx="26116478" cy="1356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19822400"/>
            <a:ext cx="6812994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19822400"/>
            <a:ext cx="10219492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19822400"/>
            <a:ext cx="6812994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F235C-44E5-4A44-829D-CDEEFAD9BCA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93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2851556" rtl="0" eaLnBrk="1" latinLnBrk="0" hangingPunct="1">
        <a:lnSpc>
          <a:spcPct val="90000"/>
        </a:lnSpc>
        <a:spcBef>
          <a:spcPct val="0"/>
        </a:spcBef>
        <a:buNone/>
        <a:defRPr sz="137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889" indent="-712889" algn="l" defTabSz="2851556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8732" kern="1200">
          <a:solidFill>
            <a:schemeClr val="tx1"/>
          </a:solidFill>
          <a:latin typeface="+mn-lt"/>
          <a:ea typeface="+mn-ea"/>
          <a:cs typeface="+mn-cs"/>
        </a:defRPr>
      </a:lvl1pPr>
      <a:lvl2pPr marL="2138667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4" kern="1200">
          <a:solidFill>
            <a:schemeClr val="tx1"/>
          </a:solidFill>
          <a:latin typeface="+mn-lt"/>
          <a:ea typeface="+mn-ea"/>
          <a:cs typeface="+mn-cs"/>
        </a:defRPr>
      </a:lvl2pPr>
      <a:lvl3pPr marL="3564446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7" kern="1200">
          <a:solidFill>
            <a:schemeClr val="tx1"/>
          </a:solidFill>
          <a:latin typeface="+mn-lt"/>
          <a:ea typeface="+mn-ea"/>
          <a:cs typeface="+mn-cs"/>
        </a:defRPr>
      </a:lvl3pPr>
      <a:lvl4pPr marL="4990224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6002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1780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7558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3337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9115" indent="-712889" algn="l" defTabSz="285155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778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556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7335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3113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8891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4669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80447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6226" algn="l" defTabSz="2851556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7299942" y="2143649"/>
            <a:ext cx="15790185" cy="800219"/>
          </a:xfrm>
          <a:prstGeom prst="rect">
            <a:avLst/>
          </a:prstGeom>
          <a:noFill/>
          <a:ln w="38100">
            <a:solidFill>
              <a:schemeClr val="accent1">
                <a:alpha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 defTabSz="2952750">
              <a:defRPr/>
            </a:pPr>
            <a:r>
              <a:rPr lang="uk-UA" sz="1800" b="1" i="1" dirty="0" err="1">
                <a:latin typeface="Times New Roman"/>
                <a:cs typeface="Times New Roman"/>
              </a:rPr>
              <a:t>Зуйкіна</a:t>
            </a:r>
            <a:r>
              <a:rPr lang="uk-UA" sz="1800" b="1" i="1" dirty="0">
                <a:latin typeface="Times New Roman"/>
                <a:cs typeface="Times New Roman"/>
              </a:rPr>
              <a:t> С</a:t>
            </a:r>
            <a:r>
              <a:rPr lang="uk-UA" sz="1800" b="1" i="1" dirty="0" smtClean="0">
                <a:latin typeface="Times New Roman"/>
                <a:cs typeface="Times New Roman"/>
              </a:rPr>
              <a:t>. С</a:t>
            </a:r>
            <a:r>
              <a:rPr lang="uk-UA" sz="1800" b="1" i="1" dirty="0">
                <a:latin typeface="Times New Roman"/>
                <a:cs typeface="Times New Roman"/>
              </a:rPr>
              <a:t>., </a:t>
            </a:r>
            <a:r>
              <a:rPr lang="uk-UA" b="1" i="1" dirty="0" err="1">
                <a:latin typeface="Times New Roman"/>
                <a:cs typeface="Times New Roman"/>
              </a:rPr>
              <a:t>Солоненченко</a:t>
            </a:r>
            <a:r>
              <a:rPr lang="uk-UA" b="1" i="1" dirty="0">
                <a:latin typeface="Times New Roman"/>
                <a:cs typeface="Times New Roman"/>
              </a:rPr>
              <a:t> А.Ю.</a:t>
            </a:r>
            <a:endParaRPr lang="uk-UA" sz="1800" b="1" i="1" dirty="0">
              <a:latin typeface="Times New Roman"/>
              <a:cs typeface="Times New Roman"/>
            </a:endParaRPr>
          </a:p>
          <a:p>
            <a:pPr algn="ctr" defTabSz="2952750">
              <a:defRPr/>
            </a:pPr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фармацевтичний університет , Харків, Україна</a:t>
            </a:r>
          </a:p>
          <a:p>
            <a:pPr algn="ctr" defTabSz="2952750">
              <a:defRPr/>
            </a:pPr>
            <a:endParaRPr lang="ru-RU" sz="1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74" y="759540"/>
            <a:ext cx="1887671" cy="19548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8859" y="759540"/>
            <a:ext cx="1887671" cy="185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Прямокутник 57">
            <a:extLst>
              <a:ext uri="{FF2B5EF4-FFF2-40B4-BE49-F238E27FC236}">
                <a16:creationId xmlns:a16="http://schemas.microsoft.com/office/drawing/2014/main" id="{7604E6AD-1C0E-4240-A779-CA47F1E2130F}"/>
              </a:ext>
            </a:extLst>
          </p:cNvPr>
          <p:cNvSpPr/>
          <p:nvPr/>
        </p:nvSpPr>
        <p:spPr>
          <a:xfrm>
            <a:off x="620385" y="3794656"/>
            <a:ext cx="17214381" cy="276998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   За останній час попит на використання натуральної сировини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в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лікарських </a:t>
            </a:r>
            <a:r>
              <a:rPr lang="uk-UA" sz="1400" dirty="0" smtClean="0">
                <a:latin typeface="Times New Roman"/>
                <a:ea typeface="Times New Roman" panose="02020603050405020304" pitchFamily="18" charset="0"/>
                <a:cs typeface="Times New Roman"/>
              </a:rPr>
              <a:t>засобах (ЛЗ)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підвищився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завдяки наявність біологічно активних сполуки (БАС), які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є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менш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токсичними порівняно з синтетичною сировиною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 dirty="0" smtClean="0">
                <a:latin typeface="Times New Roman"/>
                <a:ea typeface="Times New Roman" panose="02020603050405020304" pitchFamily="18" charset="0"/>
                <a:cs typeface="Times New Roman"/>
              </a:rPr>
              <a:t>ефективними за рахунок комплексного складу</a:t>
            </a:r>
            <a:r>
              <a:rPr lang="uk-UA" sz="1400" dirty="0" smtClean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sz="1400" dirty="0">
              <a:latin typeface="Times New Roman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    Велика кількість БАС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є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близькими за будовою та активністю до </a:t>
            </a:r>
            <a:r>
              <a:rPr lang="uk-UA" sz="1400" dirty="0" smtClean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вторинних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uk-UA" sz="1400" dirty="0" smtClean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метаболітів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рослин, які мають важливе значення при розробці ліків. Однак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при використання натуральної сировини </a:t>
            </a:r>
            <a:r>
              <a:rPr lang="uk-UA" sz="1400" dirty="0" smtClean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необхідно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враховувати низку чинників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а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саме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зміни навколишнього середовища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кліматичне походження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вартість робочої сили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вибір рослини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придатної для фармацевтичного виробництва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uk-UA" sz="1400" dirty="0">
              <a:latin typeface="Times New Roman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  Однією з таких видів сировини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є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рослини родини </a:t>
            </a:r>
            <a:r>
              <a:rPr lang="uk-UA" sz="1400" dirty="0" err="1">
                <a:latin typeface="Times New Roman"/>
                <a:ea typeface="Times New Roman" panose="02020603050405020304" pitchFamily="18" charset="0"/>
                <a:cs typeface="Times New Roman"/>
              </a:rPr>
              <a:t>Cucurbitaceae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, які вирощуються у регіонах з помірним кліматом за температури 20–27 °С. М’якоть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насіння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квіти рослини використовують як харчовий продукт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для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людини та тварин, широко застосовують як джерело створення лікарських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косметичних 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засобів</a:t>
            </a: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 у фармацевтичній та косметичній промисловості</a:t>
            </a:r>
            <a:r>
              <a:rPr lang="uk-UA" sz="1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uk-UA" sz="1400" dirty="0">
                <a:latin typeface="Times New Roman"/>
                <a:cs typeface="Times New Roman"/>
              </a:rPr>
              <a:t> </a:t>
            </a:r>
            <a:endParaRPr lang="uk-UA" sz="1400" dirty="0">
              <a:latin typeface="Times New Roman"/>
              <a:cs typeface="Calibri"/>
            </a:endParaRPr>
          </a:p>
          <a:p>
            <a:pPr marR="2540" indent="449580" algn="just">
              <a:lnSpc>
                <a:spcPct val="150000"/>
              </a:lnSpc>
            </a:pPr>
            <a:r>
              <a:rPr lang="en-US" dirty="0"/>
              <a:t/>
            </a:r>
            <a:br>
              <a:rPr lang="en-US" dirty="0"/>
            </a:br>
            <a:endParaRPr lang="en-US" sz="1400" dirty="0">
              <a:latin typeface="Times New Roman"/>
              <a:cs typeface="Calibri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F7CB52-9C90-4227-BF87-BF25DE525421}"/>
              </a:ext>
            </a:extLst>
          </p:cNvPr>
          <p:cNvSpPr txBox="1"/>
          <p:nvPr/>
        </p:nvSpPr>
        <p:spPr>
          <a:xfrm>
            <a:off x="619447" y="8221098"/>
            <a:ext cx="17299224" cy="10618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Для аналізу асортименту ЛЗ на фармацевтичному ринку України користувались Державним реєстром лікарських засобів України, ресурсами Державного експертного центру МОЗ </a:t>
            </a:r>
            <a:r>
              <a:rPr lang="uk-UA" sz="1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України, 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Наказом МОЗ України від 18 квітня 2019 року № 876, Компендіумом: довідником лікарських засобів України, для визначення цінового діапазону та доступності в аптеках використали веб-сайт tabletki.ua. В роботі використано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бібліосемантичні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системні, логічні, комплексні, графічні методи.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CA4B2-AEA6-1431-F1DA-C1580BEDD9E4}"/>
              </a:ext>
            </a:extLst>
          </p:cNvPr>
          <p:cNvSpPr txBox="1"/>
          <p:nvPr/>
        </p:nvSpPr>
        <p:spPr>
          <a:xfrm>
            <a:off x="598028" y="9964076"/>
            <a:ext cx="6977246" cy="699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540" indent="449580">
              <a:lnSpc>
                <a:spcPct val="150000"/>
              </a:lnSpc>
            </a:pPr>
            <a:r>
              <a:rPr lang="uk-UA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Проведені дослідження узагальнено у вигляді запропонованого алгоритму дослідження для обґрунтування розробки оригінального комплексного препарату</a:t>
            </a:r>
            <a:r>
              <a:rPr lang="uk-UA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4E5A2-0BB0-C90A-8F0B-0E86CAA48515}"/>
              </a:ext>
            </a:extLst>
          </p:cNvPr>
          <p:cNvSpPr txBox="1"/>
          <p:nvPr/>
        </p:nvSpPr>
        <p:spPr>
          <a:xfrm>
            <a:off x="7887421" y="9962551"/>
            <a:ext cx="4559187" cy="104872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       Для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 гарбузового насіння характерним є високий вміст </a:t>
            </a:r>
            <a:r>
              <a:rPr lang="uk-UA" sz="1400" err="1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фітостеролів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 (0,4–0,5 %) токоферолів (94 мг %), фенольних </a:t>
            </a:r>
            <a:r>
              <a:rPr lang="uk-UA" sz="1400" err="1">
                <a:latin typeface="Times New Roman"/>
                <a:ea typeface="Times New Roman" panose="02020603050405020304" pitchFamily="18" charset="0"/>
                <a:cs typeface="Times New Roman"/>
              </a:rPr>
              <a:t>сполук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 (0,15 %). Вміст олії в сухому насінні гарбуза, в середньому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становить 47,03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 %. Однак мінливість вмісту у різних видах гарбуза в основному пояснюється широкою генетичною різноманітністю сировини. </a:t>
            </a:r>
            <a:endParaRPr lang="en-US" sz="140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     Олія насіння гарбуза має темно-зелений колір і містить велику кількість вільних жирних 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кислот, серед яких домінуючу позицію займають олеїнова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err="1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лінолева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пальмітинова та стеаринова, відносний розподіл яких становить 43,8 %, 33,1 %, 13,4 % та 7,8 % відповідно, що складає 98±0,1 % від загальної кількості жирних кислот. Олія є джерелом БАС, що володіють доведеними видами активності: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антиоксидантною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антимікробною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репаративною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err="1">
                <a:latin typeface="Times New Roman"/>
                <a:ea typeface="Times New Roman" panose="02020603050405020304" pitchFamily="18" charset="0"/>
                <a:cs typeface="Times New Roman"/>
              </a:rPr>
              <a:t>регенерувальною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 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протираковою. Фармакологічні 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та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клінічні 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дослідження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виявили</a:t>
            </a:r>
            <a:r>
              <a:rPr lang="uk-UA" sz="140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, що олія насіння гарбуза відновлює функцію клітинних мембран, безпосередньо діє на структуру епітеліальних тканин, забезпечує диференціювання </a:t>
            </a:r>
            <a:r>
              <a:rPr lang="uk-UA" sz="14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і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фізіологічну функцію епітелію</a:t>
            </a:r>
            <a:r>
              <a:rPr lang="uk-UA" sz="14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зменшує набряк і покращує мікроциркуляцію шкіри</a:t>
            </a:r>
            <a:r>
              <a:rPr lang="uk-UA" sz="14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стимулює обмінні процеси в тканинах</a:t>
            </a:r>
            <a:r>
              <a:rPr lang="uk-UA" sz="14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зменшує інтенсивність запальних процесів</a:t>
            </a:r>
            <a:r>
              <a:rPr lang="uk-UA" sz="14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uk-UA" sz="140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uk-UA" sz="140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uk-UA" sz="1400">
                <a:latin typeface="Times New Roman"/>
                <a:cs typeface="Times New Roman"/>
              </a:rPr>
              <a:t>    В аптечну мережу насіння гарбуза надходить у фасованому вигляді. Препарати гарбуза насіння – це подрібнена сировина, гарбузова олія, сухі екстракти (екстрагент 60 % етанол), м’які екстракти (екстрагент 92 % етанол) та екстракти в комбінації з іншими рослинними засобами, з вітамінами та мінералами.</a:t>
            </a:r>
            <a:endParaRPr lang="uk-UA" sz="1400">
              <a:latin typeface="Times New Roman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uk-UA" sz="1400">
                <a:latin typeface="Times New Roman"/>
                <a:cs typeface="Times New Roman"/>
              </a:rPr>
              <a:t>   </a:t>
            </a:r>
          </a:p>
          <a:p>
            <a:pPr marR="2540" indent="449580" algn="just">
              <a:lnSpc>
                <a:spcPct val="150000"/>
              </a:lnSpc>
            </a:pPr>
            <a:r>
              <a:rPr lang="en-US"/>
              <a:t/>
            </a:r>
            <a:br>
              <a:rPr lang="en-US"/>
            </a:br>
            <a:endParaRPr lang="en-US" sz="1400">
              <a:latin typeface="Times New Roman"/>
              <a:cs typeface="Times New Roman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29094A-DE47-41D0-3108-6843375FEDC3}"/>
              </a:ext>
            </a:extLst>
          </p:cNvPr>
          <p:cNvSpPr txBox="1"/>
          <p:nvPr/>
        </p:nvSpPr>
        <p:spPr>
          <a:xfrm>
            <a:off x="12718234" y="13133249"/>
            <a:ext cx="9023664" cy="8463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Таблиця 1</a:t>
            </a:r>
          </a:p>
          <a:p>
            <a:pPr algn="ctr"/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Лікарські засоби, зареєстровані на території України, до складу яких входить олія гарбуза</a:t>
            </a:r>
            <a:endParaRPr lang="en-US" sz="1400" b="1" i="1" dirty="0">
              <a:solidFill>
                <a:srgbClr val="000000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R="2540" algn="ctr">
              <a:lnSpc>
                <a:spcPct val="150000"/>
              </a:lnSpc>
            </a:pPr>
            <a:endParaRPr lang="en-US" sz="1400" b="1" dirty="0">
              <a:latin typeface="Times New Roman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8A53C2-FB5A-0DBF-4094-46D6CAB9A39E}"/>
              </a:ext>
            </a:extLst>
          </p:cNvPr>
          <p:cNvSpPr txBox="1"/>
          <p:nvPr/>
        </p:nvSpPr>
        <p:spPr>
          <a:xfrm>
            <a:off x="18453347" y="7523108"/>
            <a:ext cx="11122554" cy="41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540" algn="ctr">
              <a:lnSpc>
                <a:spcPct val="150000"/>
              </a:lnSpc>
            </a:pPr>
            <a:endParaRPr lang="ru-UA" sz="1600" b="1" i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B755BC-9E3E-76E2-454D-F6B942B019CC}"/>
              </a:ext>
            </a:extLst>
          </p:cNvPr>
          <p:cNvSpPr txBox="1"/>
          <p:nvPr/>
        </p:nvSpPr>
        <p:spPr>
          <a:xfrm>
            <a:off x="123346" y="96837"/>
            <a:ext cx="301566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МІЖНАРОДНА НАУКОВО-ПРАКТИЧНА КОНФЕРЕНЦІЯ</a:t>
            </a:r>
          </a:p>
          <a:p>
            <a:pPr algn="ctr"/>
            <a:r>
              <a:rPr lang="uk-UA" sz="18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«ФУНДАМЕНТАЛЬНІ ТА ПРИКЛАДНІ ДОСЛІДЖЕННЯ У ГАЛУЗІ ФАРМАЦЕВТИЧНОЇ ТЕХНОЛОГІЇ», ПРИСВЯЧЕНА 100- РІЧЧЮ З ДНЯ НАРОДЖЕННЯ </a:t>
            </a:r>
            <a:r>
              <a:rPr lang="uk-UA" sz="1800" b="1" i="1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8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800" b="1" i="1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18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САЛА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3751A30E-34A9-1E53-FE06-A7FCEA82687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88"/>
          <a:stretch/>
        </p:blipFill>
        <p:spPr>
          <a:xfrm>
            <a:off x="-49078" y="19939018"/>
            <a:ext cx="5860772" cy="1473464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CCFA4494-8FE7-BD10-D8DC-3565C87958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88"/>
          <a:stretch/>
        </p:blipFill>
        <p:spPr>
          <a:xfrm>
            <a:off x="5820789" y="19913334"/>
            <a:ext cx="5820789" cy="1473466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0E126A25-4D35-99D4-60B8-737AA097F20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88"/>
          <a:stretch/>
        </p:blipFill>
        <p:spPr>
          <a:xfrm>
            <a:off x="11584499" y="19913334"/>
            <a:ext cx="5820789" cy="1473466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60C42D82-EADF-C996-6856-33EF44F115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07"/>
          <a:stretch/>
        </p:blipFill>
        <p:spPr>
          <a:xfrm>
            <a:off x="17405288" y="19965269"/>
            <a:ext cx="5820789" cy="1421529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93F14A10-A85B-239D-6B95-B889832138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62"/>
          <a:stretch/>
        </p:blipFill>
        <p:spPr>
          <a:xfrm>
            <a:off x="23041703" y="19727850"/>
            <a:ext cx="5820789" cy="1426396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DD33F5E7-4513-8057-BC57-AC2E6019332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86" b="29039"/>
          <a:stretch/>
        </p:blipFill>
        <p:spPr>
          <a:xfrm>
            <a:off x="28853084" y="19979779"/>
            <a:ext cx="1426892" cy="1407019"/>
          </a:xfrm>
          <a:prstGeom prst="rect">
            <a:avLst/>
          </a:prstGeom>
        </p:spPr>
      </p:pic>
      <p:sp>
        <p:nvSpPr>
          <p:cNvPr id="105" name="Скругленный прямоугольник 104">
            <a:extLst>
              <a:ext uri="{FF2B5EF4-FFF2-40B4-BE49-F238E27FC236}">
                <a16:creationId xmlns:a16="http://schemas.microsoft.com/office/drawing/2014/main" id="{59C920D1-D4F1-28F0-D561-2D7FEB32BC76}"/>
              </a:ext>
            </a:extLst>
          </p:cNvPr>
          <p:cNvSpPr/>
          <p:nvPr/>
        </p:nvSpPr>
        <p:spPr bwMode="auto">
          <a:xfrm>
            <a:off x="615097" y="6057223"/>
            <a:ext cx="5040560" cy="588196"/>
          </a:xfrm>
          <a:prstGeom prst="roundRect">
            <a:avLst/>
          </a:prstGeom>
          <a:solidFill>
            <a:srgbClr val="F3B70C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2952750"/>
            <a:r>
              <a:rPr lang="uk-UA" sz="2400" b="1" i="1">
                <a:solidFill>
                  <a:schemeClr val="bg1"/>
                </a:solidFill>
                <a:latin typeface="Times New Roman"/>
                <a:cs typeface="Times New Roman"/>
              </a:rPr>
              <a:t>Мета роботи </a:t>
            </a:r>
            <a:endParaRPr lang="uk-UA" sz="2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Скругленный прямоугольник 1024">
            <a:extLst>
              <a:ext uri="{FF2B5EF4-FFF2-40B4-BE49-F238E27FC236}">
                <a16:creationId xmlns:a16="http://schemas.microsoft.com/office/drawing/2014/main" id="{20CAF69E-2437-4230-CF99-48627A0FF97D}"/>
              </a:ext>
            </a:extLst>
          </p:cNvPr>
          <p:cNvSpPr/>
          <p:nvPr/>
        </p:nvSpPr>
        <p:spPr bwMode="auto">
          <a:xfrm>
            <a:off x="533968" y="9370705"/>
            <a:ext cx="5040560" cy="588196"/>
          </a:xfrm>
          <a:prstGeom prst="roundRect">
            <a:avLst/>
          </a:prstGeom>
          <a:solidFill>
            <a:srgbClr val="F3B70C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2952750"/>
            <a:r>
              <a:rPr lang="uk-UA" sz="2400" b="1" i="1" kern="50">
                <a:solidFill>
                  <a:schemeClr val="bg1"/>
                </a:solidFill>
                <a:latin typeface="Times New Roman"/>
                <a:cs typeface="Times New Roman"/>
              </a:rPr>
              <a:t>Результати та їх обговорення</a:t>
            </a:r>
            <a:endParaRPr lang="ru-RU" sz="2400" b="1" i="1" kern="5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Скругленный прямоугольник 1028">
            <a:extLst>
              <a:ext uri="{FF2B5EF4-FFF2-40B4-BE49-F238E27FC236}">
                <a16:creationId xmlns:a16="http://schemas.microsoft.com/office/drawing/2014/main" id="{F6726326-D1C2-3F35-416B-094F388051A6}"/>
              </a:ext>
            </a:extLst>
          </p:cNvPr>
          <p:cNvSpPr/>
          <p:nvPr/>
        </p:nvSpPr>
        <p:spPr bwMode="auto">
          <a:xfrm>
            <a:off x="608622" y="3172973"/>
            <a:ext cx="1516132" cy="588196"/>
          </a:xfrm>
          <a:prstGeom prst="roundRect">
            <a:avLst/>
          </a:prstGeom>
          <a:solidFill>
            <a:srgbClr val="F3B70C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sz="2400" b="1" i="1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</a:p>
        </p:txBody>
      </p:sp>
      <p:sp>
        <p:nvSpPr>
          <p:cNvPr id="1030" name="Скругленный прямоугольник 1029">
            <a:extLst>
              <a:ext uri="{FF2B5EF4-FFF2-40B4-BE49-F238E27FC236}">
                <a16:creationId xmlns:a16="http://schemas.microsoft.com/office/drawing/2014/main" id="{A53B2A17-2458-CBE6-8B6D-94F1FA4A6764}"/>
              </a:ext>
            </a:extLst>
          </p:cNvPr>
          <p:cNvSpPr/>
          <p:nvPr/>
        </p:nvSpPr>
        <p:spPr bwMode="auto">
          <a:xfrm>
            <a:off x="7238270" y="976484"/>
            <a:ext cx="15803433" cy="983454"/>
          </a:xfrm>
          <a:prstGeom prst="roundRect">
            <a:avLst/>
          </a:prstGeom>
          <a:solidFill>
            <a:srgbClr val="F3B70C"/>
          </a:solidFill>
          <a:ln cmpd="dbl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МАРКЕТИНГОВІ ДОСЛІДЖЕННЯ ЛІКАРСЬКИХ ПРЕПАРАТІВ ТА ДІЄТИЧНИХ ДОБАВОК НА ОСНОВІ ОЛІЇ ГАРБУЗА НА ФАРМАЦЕВТИЧНОМУ РИНКУ УКРАЇНИ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R="2540" algn="ctr">
              <a:lnSpc>
                <a:spcPct val="150000"/>
              </a:lnSpc>
            </a:pPr>
            <a:r>
              <a:rPr lang="uk-UA" dirty="0" smtClean="0"/>
              <a:t>  </a:t>
            </a:r>
          </a:p>
          <a:p>
            <a:pPr marR="2540" algn="ctr">
              <a:lnSpc>
                <a:spcPct val="150000"/>
              </a:lnSpc>
            </a:pPr>
            <a:r>
              <a:rPr lang="uk-UA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uk-UA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31" name="Прямоугольник 1030">
            <a:extLst>
              <a:ext uri="{FF2B5EF4-FFF2-40B4-BE49-F238E27FC236}">
                <a16:creationId xmlns:a16="http://schemas.microsoft.com/office/drawing/2014/main" id="{5B88E976-4EE9-38AD-528C-E6AC7B87492B}"/>
              </a:ext>
            </a:extLst>
          </p:cNvPr>
          <p:cNvSpPr/>
          <p:nvPr/>
        </p:nvSpPr>
        <p:spPr>
          <a:xfrm>
            <a:off x="528206" y="3061986"/>
            <a:ext cx="17657766" cy="61903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EF6BDC3B-E86D-DD41-0584-D3AFD881C4AD}"/>
              </a:ext>
            </a:extLst>
          </p:cNvPr>
          <p:cNvSpPr txBox="1"/>
          <p:nvPr/>
        </p:nvSpPr>
        <p:spPr>
          <a:xfrm>
            <a:off x="13419117" y="17640591"/>
            <a:ext cx="890587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endParaRPr lang="uk-UA" sz="1400" dirty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/>
                <a:ea typeface="Times New Roman" panose="02020603050405020304" pitchFamily="18" charset="0"/>
                <a:cs typeface="Times New Roman"/>
              </a:rPr>
              <a:t>     </a:t>
            </a:r>
            <a:endParaRPr lang="uk-UA" sz="1400" dirty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       </a:t>
            </a:r>
            <a:r>
              <a:rPr lang="en-US" dirty="0"/>
              <a:t/>
            </a:r>
            <a:br>
              <a:rPr lang="en-US" dirty="0"/>
            </a:br>
            <a:endParaRPr lang="en-US" sz="1400" dirty="0">
              <a:latin typeface="Times New Roman"/>
              <a:cs typeface="Calibri"/>
            </a:endParaRPr>
          </a:p>
        </p:txBody>
      </p:sp>
      <p:sp>
        <p:nvSpPr>
          <p:cNvPr id="1034" name="Скругленный прямоугольник 1033">
            <a:extLst>
              <a:ext uri="{FF2B5EF4-FFF2-40B4-BE49-F238E27FC236}">
                <a16:creationId xmlns:a16="http://schemas.microsoft.com/office/drawing/2014/main" id="{806DAEF0-A3B1-018F-E260-3887D4A7617E}"/>
              </a:ext>
            </a:extLst>
          </p:cNvPr>
          <p:cNvSpPr/>
          <p:nvPr/>
        </p:nvSpPr>
        <p:spPr bwMode="auto">
          <a:xfrm>
            <a:off x="22522030" y="15472434"/>
            <a:ext cx="1516132" cy="588196"/>
          </a:xfrm>
          <a:prstGeom prst="roundRect">
            <a:avLst/>
          </a:prstGeom>
          <a:solidFill>
            <a:srgbClr val="F3B70C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sz="24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</a:p>
        </p:txBody>
      </p:sp>
      <p:sp>
        <p:nvSpPr>
          <p:cNvPr id="1035" name="Прямоугольник 1034">
            <a:extLst>
              <a:ext uri="{FF2B5EF4-FFF2-40B4-BE49-F238E27FC236}">
                <a16:creationId xmlns:a16="http://schemas.microsoft.com/office/drawing/2014/main" id="{D04E4DB1-C1C0-9EB6-6DAC-DF6FD4EA76AF}"/>
              </a:ext>
            </a:extLst>
          </p:cNvPr>
          <p:cNvSpPr/>
          <p:nvPr/>
        </p:nvSpPr>
        <p:spPr>
          <a:xfrm>
            <a:off x="22498126" y="15402454"/>
            <a:ext cx="7184980" cy="38473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A0B9217B-681A-E4C6-4B4A-63F2F6236C16}"/>
              </a:ext>
            </a:extLst>
          </p:cNvPr>
          <p:cNvSpPr txBox="1"/>
          <p:nvPr/>
        </p:nvSpPr>
        <p:spPr>
          <a:xfrm>
            <a:off x="22480933" y="16033685"/>
            <a:ext cx="6926769" cy="36773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      Таким чином, не зважаючи на потужний хімічний склад та обумовлені ним види фармакологічної активності, потенціал олії гарбуза як перспективного джерела оригінальних лікарських препаратів на фармацевтичному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ринку України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та світу не використаний. </a:t>
            </a:r>
            <a:endParaRPr lang="en-US" sz="1400" dirty="0">
              <a:latin typeface="Times New Roman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      Проведений аналіз дозволив встановити практичну відсутність ЛП, до складу яких входить олія гарбуза,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на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фармацевтичному ринку України та світу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що дозволяє зробити висновок про доцільність розробки та впровадження у виробництва нового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оригінального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вітчизняного рослинного препарату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на основі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олії гарбуза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з 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зазначеними видами фармакологічної активності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uk-UA" sz="1400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uk-UA" sz="1400" dirty="0">
              <a:latin typeface="Times New Roman"/>
              <a:cs typeface="Calibri"/>
            </a:endParaRPr>
          </a:p>
          <a:p>
            <a:pPr marR="2540" indent="449580" algn="just">
              <a:lnSpc>
                <a:spcPct val="150000"/>
              </a:lnSpc>
              <a:spcAft>
                <a:spcPts val="1920"/>
              </a:spcAft>
            </a:pPr>
            <a:r>
              <a:rPr lang="en-US" dirty="0"/>
              <a:t/>
            </a:r>
            <a:br>
              <a:rPr lang="en-US" dirty="0"/>
            </a:br>
            <a:endParaRPr lang="en-US" sz="1400" dirty="0">
              <a:latin typeface="Times New Roman"/>
              <a:cs typeface="Calibri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545A08F9-D854-362B-8467-1D04696F3546}"/>
              </a:ext>
            </a:extLst>
          </p:cNvPr>
          <p:cNvSpPr txBox="1"/>
          <p:nvPr/>
        </p:nvSpPr>
        <p:spPr>
          <a:xfrm>
            <a:off x="22384600" y="9918169"/>
            <a:ext cx="7191301" cy="52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      Як свідчать результати проведеного аналізу, основними країнами- виробниками ЛП та ДД на основі гарбуза є Україна та Німеччина. Переважно в Україні виробляюся м’які та рідкі лікарські форми: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супозиторії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з олією насіння гарбуза (ПАТ «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Монфарм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», Україна), гарбуза олія (дочірнє підприємство «Агрофірма «Ян», Україна), олія насіння гарбуза (ФК «Здоров’я», АТ «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Лубнифарм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», Україна), неінфекційні алергени харчової групи (ТОВ «Імунолог», Україна). У Німеччині виробляють тверді лікарські форми: таблетки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Простамед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(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Dr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Gustav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Klein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GmbH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&amp;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amp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; Co.KG, Німеччина), тверді капсули: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Грануфінк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Уро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Грануфінк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Просто Форте,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Грануфінк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Проста,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Ременсуро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(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Omega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Pharma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Manufacturing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GmbH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&amp;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amp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;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KG, Німеччина). </a:t>
            </a: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       За даними переліку ЛП, дозволених до застосування в Україні, які відпускаються без рецептів з аптек та їх структурних підрозділів, зареєстровані у Державному реєстрі лікарських засобів України, медичні препарати, до складу яких входить олія насіння гарбуза відносять до лікарських засобів </a:t>
            </a:r>
            <a:r>
              <a:rPr lang="uk-UA" sz="1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безрецептурного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відпуску; винятком є неінфекційні алергени харчової групи які відносять до ЛП, що відпускаються за рецептом. </a:t>
            </a: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         Дієтичні добавки включені до довіднику ЛП компендіум, до складу яких входить олія гарбуза та є у вільному продажі в аптеках на території України представлені у табл. 2. 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742010-95D3-56A3-F17B-BC2E57A28EB9}"/>
              </a:ext>
            </a:extLst>
          </p:cNvPr>
          <p:cNvSpPr txBox="1"/>
          <p:nvPr/>
        </p:nvSpPr>
        <p:spPr>
          <a:xfrm>
            <a:off x="18266388" y="3319098"/>
            <a:ext cx="11141314" cy="12618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uk-UA" sz="1400" b="1" dirty="0">
                <a:latin typeface="Times New Roman"/>
                <a:ea typeface="Times New Roman" panose="02020603050405020304" pitchFamily="18" charset="0"/>
                <a:cs typeface="Times New Roman"/>
              </a:rPr>
              <a:t>Таблиця 2 </a:t>
            </a:r>
            <a:endParaRPr lang="uk-UA" sz="1400" b="1" dirty="0" smtClean="0"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algn="ctr"/>
            <a:r>
              <a:rPr lang="uk-UA" sz="1400" b="1" dirty="0" smtClean="0">
                <a:latin typeface="Times New Roman"/>
                <a:ea typeface="Times New Roman" panose="02020603050405020304" pitchFamily="18" charset="0"/>
                <a:cs typeface="Times New Roman"/>
              </a:rPr>
              <a:t>Дієтичні </a:t>
            </a:r>
            <a:r>
              <a:rPr lang="uk-UA" sz="1400" b="1" dirty="0">
                <a:latin typeface="Times New Roman"/>
                <a:ea typeface="Times New Roman" panose="02020603050405020304" pitchFamily="18" charset="0"/>
                <a:cs typeface="Times New Roman"/>
              </a:rPr>
              <a:t>добавки включені до довіднику «Компендіум», до складу яких входить олія гарбуза</a:t>
            </a:r>
            <a:endParaRPr lang="en-US" sz="1400" b="1" dirty="0">
              <a:latin typeface="Times New Roman"/>
              <a:cs typeface="Calibri"/>
            </a:endParaRPr>
          </a:p>
          <a:p>
            <a:pPr marR="2540" algn="ctr">
              <a:lnSpc>
                <a:spcPct val="150000"/>
              </a:lnSpc>
            </a:pPr>
            <a:r>
              <a:rPr lang="en-US" dirty="0"/>
              <a:t/>
            </a:r>
            <a:br>
              <a:rPr lang="en-US" dirty="0"/>
            </a:br>
            <a:endParaRPr lang="en-US" sz="1400" b="1" dirty="0">
              <a:latin typeface="Times New Roman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6CAD78-867B-95EF-4C38-1A9399DAC2F4}"/>
              </a:ext>
            </a:extLst>
          </p:cNvPr>
          <p:cNvSpPr txBox="1"/>
          <p:nvPr/>
        </p:nvSpPr>
        <p:spPr>
          <a:xfrm>
            <a:off x="18161763" y="3057506"/>
            <a:ext cx="11186663" cy="37683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2540" indent="449580" algn="just">
              <a:lnSpc>
                <a:spcPct val="150000"/>
              </a:lnSpc>
            </a:pPr>
            <a:endParaRPr lang="uk-UA" sz="1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2" name="Скругленный прямоугольник 104">
            <a:extLst>
              <a:ext uri="{FF2B5EF4-FFF2-40B4-BE49-F238E27FC236}">
                <a16:creationId xmlns:a16="http://schemas.microsoft.com/office/drawing/2014/main" id="{8C155731-F1FC-9904-159F-2D582243EF4B}"/>
              </a:ext>
            </a:extLst>
          </p:cNvPr>
          <p:cNvSpPr/>
          <p:nvPr/>
        </p:nvSpPr>
        <p:spPr bwMode="auto">
          <a:xfrm>
            <a:off x="617872" y="7523195"/>
            <a:ext cx="5040560" cy="588196"/>
          </a:xfrm>
          <a:prstGeom prst="roundRect">
            <a:avLst/>
          </a:prstGeom>
          <a:solidFill>
            <a:srgbClr val="F3B70C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2952750">
              <a:lnSpc>
                <a:spcPct val="100000"/>
              </a:lnSpc>
              <a:buNone/>
              <a:tabLst/>
            </a:pPr>
            <a:r>
              <a:rPr lang="uk-UA" sz="2400" b="1" i="1">
                <a:solidFill>
                  <a:schemeClr val="bg1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Матеріали та методи досліджень</a:t>
            </a:r>
            <a:endParaRPr lang="uk-UA" sz="2400">
              <a:solidFill>
                <a:schemeClr val="bg1"/>
              </a:solidFill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algn="ctr" defTabSz="2952750">
              <a:spcBef>
                <a:spcPct val="0"/>
              </a:spcBef>
              <a:spcAft>
                <a:spcPct val="0"/>
              </a:spcAft>
            </a:pPr>
            <a:endParaRPr lang="uk-UA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952750"/>
            <a:endParaRPr lang="uk-UA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952750"/>
            <a:endParaRPr lang="uk-UA" sz="2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8A79E6-6A1D-C519-918B-0F05CC37844B}"/>
              </a:ext>
            </a:extLst>
          </p:cNvPr>
          <p:cNvSpPr txBox="1"/>
          <p:nvPr/>
        </p:nvSpPr>
        <p:spPr>
          <a:xfrm>
            <a:off x="362791" y="6912801"/>
            <a:ext cx="1747059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 New Roman"/>
                <a:cs typeface="Times New Roman"/>
              </a:rPr>
              <a:t>     </a:t>
            </a:r>
            <a:r>
              <a:rPr lang="en-US" sz="1400" dirty="0" err="1">
                <a:latin typeface="Times New Roman"/>
                <a:cs typeface="Times New Roman"/>
              </a:rPr>
              <a:t>Маркетинговий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аналіз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лікарських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uk-UA" sz="1400" dirty="0" smtClean="0">
                <a:latin typeface="Times New Roman"/>
                <a:cs typeface="Times New Roman"/>
              </a:rPr>
              <a:t>засобів (ЛЗ)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та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дієтичних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 smtClean="0">
                <a:latin typeface="Times New Roman"/>
                <a:cs typeface="Times New Roman"/>
              </a:rPr>
              <a:t>добавок</a:t>
            </a:r>
            <a:r>
              <a:rPr lang="uk-UA" sz="1400" dirty="0" smtClean="0">
                <a:latin typeface="Times New Roman"/>
                <a:cs typeface="Times New Roman"/>
              </a:rPr>
              <a:t> (ДД)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  <a:r>
              <a:rPr lang="uk-UA" sz="1400" dirty="0" smtClean="0">
                <a:latin typeface="Times New Roman"/>
                <a:cs typeface="Times New Roman"/>
              </a:rPr>
              <a:t>і</a:t>
            </a:r>
            <a:r>
              <a:rPr lang="en-US" sz="1400" smtClean="0">
                <a:latin typeface="Times New Roman"/>
                <a:cs typeface="Times New Roman"/>
              </a:rPr>
              <a:t>з</a:t>
            </a:r>
            <a:r>
              <a:rPr lang="en-US" sz="1400" dirty="0">
                <a:latin typeface="Times New Roman"/>
                <a:cs typeface="Times New Roman"/>
              </a:rPr>
              <a:t> </a:t>
            </a:r>
            <a:r>
              <a:rPr lang="en-US" sz="1400" dirty="0" err="1">
                <a:latin typeface="Times New Roman"/>
                <a:cs typeface="Times New Roman"/>
              </a:rPr>
              <a:t>вмістом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олії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гарбуза</a:t>
            </a:r>
            <a:r>
              <a:rPr lang="en-US" sz="1400" dirty="0">
                <a:latin typeface="Times New Roman"/>
                <a:cs typeface="Times New Roman"/>
              </a:rPr>
              <a:t>, </a:t>
            </a:r>
            <a:r>
              <a:rPr lang="en-US" sz="1400" dirty="0" err="1">
                <a:latin typeface="Times New Roman"/>
                <a:cs typeface="Times New Roman"/>
              </a:rPr>
              <a:t>наявних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на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фармацевтичному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ринку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України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за</a:t>
            </a:r>
            <a:r>
              <a:rPr lang="en-US" sz="1400" dirty="0">
                <a:latin typeface="Times New Roman"/>
                <a:cs typeface="Times New Roman"/>
              </a:rPr>
              <a:t> </a:t>
            </a:r>
            <a:r>
              <a:rPr lang="en-US" sz="1400" dirty="0" err="1">
                <a:latin typeface="Times New Roman"/>
                <a:cs typeface="Times New Roman"/>
              </a:rPr>
              <a:t>лікарськими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 smtClean="0">
                <a:latin typeface="Times New Roman"/>
                <a:cs typeface="Times New Roman"/>
              </a:rPr>
              <a:t>формами</a:t>
            </a:r>
            <a:r>
              <a:rPr lang="uk-UA" sz="1400" dirty="0" smtClean="0">
                <a:latin typeface="Times New Roman"/>
                <a:cs typeface="Times New Roman"/>
              </a:rPr>
              <a:t> (ЛФ)</a:t>
            </a:r>
            <a:r>
              <a:rPr lang="en-US" sz="1400" dirty="0" smtClean="0">
                <a:latin typeface="Times New Roman"/>
                <a:cs typeface="Times New Roman"/>
              </a:rPr>
              <a:t>, </a:t>
            </a:r>
            <a:r>
              <a:rPr lang="en-US" sz="1400" dirty="0" err="1">
                <a:latin typeface="Times New Roman"/>
                <a:cs typeface="Times New Roman"/>
              </a:rPr>
              <a:t>виробниками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та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ціновим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cs typeface="Times New Roman"/>
              </a:rPr>
              <a:t>діапазоном</a:t>
            </a:r>
            <a:r>
              <a:rPr lang="en-US" sz="1400" dirty="0">
                <a:latin typeface="Times New Roman"/>
                <a:cs typeface="Times New Roman"/>
              </a:rPr>
              <a:t>.​</a:t>
            </a:r>
            <a:endParaRPr lang="en-US" sz="1400" dirty="0">
              <a:latin typeface="Times New Roman"/>
              <a:cs typeface="Calibri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E179DFA-CA66-5A30-9CC7-194F8C526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99929"/>
              </p:ext>
            </p:extLst>
          </p:nvPr>
        </p:nvGraphicFramePr>
        <p:xfrm>
          <a:off x="12645332" y="14041876"/>
          <a:ext cx="9695347" cy="493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1958345655"/>
                    </a:ext>
                  </a:extLst>
                </a:gridCol>
                <a:gridCol w="1129167">
                  <a:extLst>
                    <a:ext uri="{9D8B030D-6E8A-4147-A177-3AD203B41FA5}">
                      <a16:colId xmlns:a16="http://schemas.microsoft.com/office/drawing/2014/main" val="772971554"/>
                    </a:ext>
                  </a:extLst>
                </a:gridCol>
                <a:gridCol w="2778956">
                  <a:extLst>
                    <a:ext uri="{9D8B030D-6E8A-4147-A177-3AD203B41FA5}">
                      <a16:colId xmlns:a16="http://schemas.microsoft.com/office/drawing/2014/main" val="3606323174"/>
                    </a:ext>
                  </a:extLst>
                </a:gridCol>
                <a:gridCol w="1695972">
                  <a:extLst>
                    <a:ext uri="{9D8B030D-6E8A-4147-A177-3AD203B41FA5}">
                      <a16:colId xmlns:a16="http://schemas.microsoft.com/office/drawing/2014/main" val="3007448816"/>
                    </a:ext>
                  </a:extLst>
                </a:gridCol>
                <a:gridCol w="1030816">
                  <a:extLst>
                    <a:ext uri="{9D8B030D-6E8A-4147-A177-3AD203B41FA5}">
                      <a16:colId xmlns:a16="http://schemas.microsoft.com/office/drawing/2014/main" val="2613030590"/>
                    </a:ext>
                  </a:extLst>
                </a:gridCol>
                <a:gridCol w="1425311">
                  <a:extLst>
                    <a:ext uri="{9D8B030D-6E8A-4147-A177-3AD203B41FA5}">
                      <a16:colId xmlns:a16="http://schemas.microsoft.com/office/drawing/2014/main" val="3071634348"/>
                    </a:ext>
                  </a:extLst>
                </a:gridCol>
              </a:tblGrid>
              <a:tr h="44539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Країна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ЛФ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Назва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Виробник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z-Cyrl-AZ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az-Cyrl-AZ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Продаж в аптеках</a:t>
                      </a:r>
                      <a:endParaRPr lang="az-Cyrl-AZ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49" marR="95249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z-Cyrl-AZ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Роздрібна ціна в аптеках</a:t>
                      </a:r>
                      <a:endParaRPr lang="en-US" dirty="0"/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190488"/>
                  </a:ext>
                </a:extLst>
              </a:tr>
              <a:tr h="245733">
                <a:tc rowSpan="7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Німеччина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Таблетки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Простамед № 60 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Др. Густав Кляйн ГмбХ &amp; Ко. КГ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2903</a:t>
                      </a:r>
                    </a:p>
                  </a:txBody>
                  <a:tcPr marL="95249" marR="95249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335,85 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39692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Простамед 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№ 120</a:t>
                      </a:r>
                      <a:r>
                        <a:rPr lang="az-Cyrl-AZ" sz="1400" dirty="0">
                          <a:effectLst/>
                          <a:latin typeface="Times New Roman"/>
                        </a:rPr>
                        <a:t> 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2723</a:t>
                      </a:r>
                    </a:p>
                  </a:txBody>
                  <a:tcPr marL="95249" marR="95249" marT="47625" marB="47625">
                    <a:lnL w="9524">
                      <a:solidFill>
                        <a:srgbClr val="FFFFFF"/>
                      </a:solidFill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619,00 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26432"/>
                  </a:ext>
                </a:extLst>
              </a:tr>
              <a:tr h="307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Простамед № 200 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2479</a:t>
                      </a:r>
                    </a:p>
                  </a:txBody>
                  <a:tcPr marL="95249" marR="95249" marT="47625" marB="47625">
                    <a:lnL w="9524">
                      <a:solidFill>
                        <a:srgbClr val="FFFFFF"/>
                      </a:solidFill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</a:rPr>
                        <a:t>888,90 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79799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Тверді капсули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Ременсуро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 row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Омега Фарма Меньюфекчерінг ГмбХ і Ко. КГ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 у продажу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9712756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ГрануфікУро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96163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Грануфік Просто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838153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Грануфік Просто Форте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886863"/>
                  </a:ext>
                </a:extLst>
              </a:tr>
              <a:tr h="518973">
                <a:tc rowSpan="5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Україна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Супозиторії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Супозиторії з олією насіння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 гарбуза  ректальні по 0,5г 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№ 10</a:t>
                      </a:r>
                      <a:r>
                        <a:rPr lang="az-Cyrl-AZ" sz="1400" dirty="0">
                          <a:effectLst/>
                          <a:latin typeface="Times New Roman"/>
                        </a:rPr>
                        <a:t> 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ПАТ Монфарм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2893</a:t>
                      </a:r>
                    </a:p>
                  </a:txBody>
                  <a:tcPr marL="95249" marR="95249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B w="9524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82,07 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98123"/>
                  </a:ext>
                </a:extLst>
              </a:tr>
              <a:tr h="241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Олія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Олія гарбуза 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100 мл</a:t>
                      </a:r>
                      <a:r>
                        <a:rPr lang="az-Cyrl-AZ" sz="1400" dirty="0">
                          <a:effectLst/>
                          <a:latin typeface="Times New Roman"/>
                        </a:rPr>
                        <a:t> 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Лубнифарм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1876</a:t>
                      </a:r>
                    </a:p>
                  </a:txBody>
                  <a:tcPr marL="95249" marR="95249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81,42 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74825"/>
                  </a:ext>
                </a:extLst>
              </a:tr>
              <a:tr h="414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Олія гарбуза 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100 мл</a:t>
                      </a:r>
                      <a:r>
                        <a:rPr lang="az-Cyrl-AZ" sz="14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ТОВ ФК Здоров’я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151</a:t>
                      </a:r>
                    </a:p>
                  </a:txBody>
                  <a:tcPr marL="95249" marR="95249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</a:rPr>
                        <a:t>63,61 </a:t>
                      </a:r>
                    </a:p>
                  </a:txBody>
                  <a:tcPr marL="95250" marR="95250" marT="47625" marB="47625">
                    <a:lnL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44057"/>
                  </a:ext>
                </a:extLst>
              </a:tr>
              <a:tr h="245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Олія гарбуза 100 мл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Агрофірма «Ян»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851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Відсутня у продажу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4297506"/>
                  </a:ext>
                </a:extLst>
              </a:tr>
              <a:tr h="583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>
                          <a:effectLst/>
                          <a:latin typeface="Times New Roman"/>
                        </a:rPr>
                        <a:t>Розчин д/ін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Неінфекційні алергени харчової групи  10000 </a:t>
                      </a:r>
                      <a:r>
                        <a:rPr lang="en-US" sz="1400" dirty="0">
                          <a:effectLst/>
                          <a:latin typeface="Times New Roman"/>
                        </a:rPr>
                        <a:t>PNU/</a:t>
                      </a:r>
                      <a:r>
                        <a:rPr lang="az-Cyrl-AZ" sz="1400" dirty="0">
                          <a:effectLst/>
                          <a:latin typeface="Times New Roman"/>
                        </a:rPr>
                        <a:t>мл по 5 мл </a:t>
                      </a:r>
                      <a:r>
                        <a:rPr lang="az-Cyrl-AZ" sz="1400" dirty="0" smtClean="0">
                          <a:effectLst/>
                          <a:latin typeface="Times New Roman"/>
                        </a:rPr>
                        <a:t>№ 1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dirty="0">
                          <a:effectLst/>
                          <a:latin typeface="Times New Roman"/>
                        </a:rPr>
                        <a:t>ТОВ «Імунолог»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851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 у продажу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553625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F6A9428-7507-D62E-0F2C-77DAB9546026}"/>
              </a:ext>
            </a:extLst>
          </p:cNvPr>
          <p:cNvSpPr txBox="1"/>
          <p:nvPr/>
        </p:nvSpPr>
        <p:spPr>
          <a:xfrm>
            <a:off x="13768387" y="104648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F646BA2-3233-0DAE-865B-1C4F86D9C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20576"/>
              </p:ext>
            </p:extLst>
          </p:nvPr>
        </p:nvGraphicFramePr>
        <p:xfrm>
          <a:off x="18732644" y="4041517"/>
          <a:ext cx="10615782" cy="528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867">
                  <a:extLst>
                    <a:ext uri="{9D8B030D-6E8A-4147-A177-3AD203B41FA5}">
                      <a16:colId xmlns:a16="http://schemas.microsoft.com/office/drawing/2014/main" val="3519669389"/>
                    </a:ext>
                  </a:extLst>
                </a:gridCol>
                <a:gridCol w="1317289">
                  <a:extLst>
                    <a:ext uri="{9D8B030D-6E8A-4147-A177-3AD203B41FA5}">
                      <a16:colId xmlns:a16="http://schemas.microsoft.com/office/drawing/2014/main" val="2099419942"/>
                    </a:ext>
                  </a:extLst>
                </a:gridCol>
                <a:gridCol w="2927626">
                  <a:extLst>
                    <a:ext uri="{9D8B030D-6E8A-4147-A177-3AD203B41FA5}">
                      <a16:colId xmlns:a16="http://schemas.microsoft.com/office/drawing/2014/main" val="802546871"/>
                    </a:ext>
                  </a:extLst>
                </a:gridCol>
                <a:gridCol w="2575314">
                  <a:extLst>
                    <a:ext uri="{9D8B030D-6E8A-4147-A177-3AD203B41FA5}">
                      <a16:colId xmlns:a16="http://schemas.microsoft.com/office/drawing/2014/main" val="582512444"/>
                    </a:ext>
                  </a:extLst>
                </a:gridCol>
                <a:gridCol w="1352948">
                  <a:extLst>
                    <a:ext uri="{9D8B030D-6E8A-4147-A177-3AD203B41FA5}">
                      <a16:colId xmlns:a16="http://schemas.microsoft.com/office/drawing/2014/main" val="4083977889"/>
                    </a:ext>
                  </a:extLst>
                </a:gridCol>
                <a:gridCol w="1486738">
                  <a:extLst>
                    <a:ext uri="{9D8B030D-6E8A-4147-A177-3AD203B41FA5}">
                      <a16:colId xmlns:a16="http://schemas.microsoft.com/office/drawing/2014/main" val="3846959007"/>
                    </a:ext>
                  </a:extLst>
                </a:gridCol>
              </a:tblGrid>
              <a:tr h="53786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Країна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Форма випуска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Назва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Виробник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Продаж в аптеках</a:t>
                      </a:r>
                      <a:endParaRPr lang="az-Cyrl-AZ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z-Cyrl-AZ" sz="1400" b="1" i="0" u="none" strike="noStrike" noProof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Роздрібна ціна  в аптеках </a:t>
                      </a:r>
                      <a:endParaRPr lang="en-US" noProof="0"/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79037"/>
                  </a:ext>
                </a:extLst>
              </a:tr>
              <a:tr h="190342">
                <a:tc rowSpan="1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Україна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  <a:p>
                      <a:pPr fontAlgn="t"/>
                      <a:r>
                        <a:rPr lang="az-Cyrl-AZ">
                          <a:effectLst/>
                        </a:rPr>
                        <a:t/>
                      </a:r>
                      <a:br>
                        <a:rPr lang="az-Cyrl-AZ">
                          <a:effectLst/>
                        </a:rPr>
                      </a:br>
                      <a:r>
                        <a:rPr lang="az-Cyrl-AZ">
                          <a:effectLst/>
                        </a:rPr>
                        <a:t/>
                      </a:r>
                      <a:br>
                        <a:rPr lang="az-Cyrl-AZ">
                          <a:effectLst/>
                        </a:rPr>
                      </a:b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Капсули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Олія насяння гарбуза 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№30 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 мг 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 Красота та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Здоров’я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2529 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115,10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20633"/>
                  </a:ext>
                </a:extLst>
              </a:tr>
              <a:tr h="321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Клітковина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Шрот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насіння гарбуза по 300 г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5155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</a:t>
                      </a:r>
                      <a:endParaRPr lang="az-Cyrl-AZ" sz="1400" dirty="0" smtClean="0">
                        <a:effectLst/>
                        <a:latin typeface="Times New Roman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Житомирбіо 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продукт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НВ 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253 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21,28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174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Клітковина насіння  гарбуза 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210г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ПТФ ТОВ Фармаком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657 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52,00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01821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Клітковина насіння гарбуза 200 г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Вертекс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2841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55,00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241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Супозиторії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Фітосвічки з олією насіння гарбуза по 1,4 г №10 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Вертекс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3201 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66,72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7047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 насіння гарбуза 200 мл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5155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 Житомирбіо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продут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НВ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2638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120,62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750530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Гарбуза олія по 100 мл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ТОВ Екооіл ТК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753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65,00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048484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Гарбуза олія по 200 мл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 Екооіл ТК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1859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119,4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58289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Гарбуза олія по 100 мл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Фітолік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2998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67,90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073516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 насіння гаруза 100мл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ПП Мірослав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47,14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306272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 насіння гаруза 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мл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ПП Мірослав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2814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84,71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93939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 насяння гарбуза по 100 мл 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ФК Здоров'я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64,11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38935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Олія гарбузового насіння 200 мл </a:t>
                      </a:r>
                      <a:endParaRPr lang="az-Cyrl-AZ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 Адверсо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181,22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784"/>
                  </a:ext>
                </a:extLst>
              </a:tr>
              <a:tr h="190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Гарбузова олія по 100 мл 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 Перлина</a:t>
                      </a:r>
                      <a:r>
                        <a:rPr lang="az-Cyrl-A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полісся   </a:t>
                      </a:r>
                      <a:r>
                        <a:rPr lang="az-Cyrl-A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ВКФ</a:t>
                      </a:r>
                      <a:endParaRPr lang="az-Cyrl-AZ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2281</a:t>
                      </a:r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71,64</a:t>
                      </a:r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3554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C5F07A3-D7D1-43FA-CE68-CF8A1663C254}"/>
              </a:ext>
            </a:extLst>
          </p:cNvPr>
          <p:cNvSpPr txBox="1"/>
          <p:nvPr/>
        </p:nvSpPr>
        <p:spPr>
          <a:xfrm>
            <a:off x="12864682" y="10103934"/>
            <a:ext cx="9081212" cy="30501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uk-UA" sz="1400" baseline="0" dirty="0">
                <a:latin typeface="Times New Roman"/>
                <a:ea typeface="Segoe UI"/>
                <a:cs typeface="Segoe UI"/>
              </a:rPr>
              <a:t>Проведення маркетингового аналізу фармацевтичного ринку України ЛЗ та ДД до складу яких входить олія насіння гарбуза за лікарською формою, країною-виробником, доступністю в аптеках та ціновим діапазоном. </a:t>
            </a:r>
            <a:r>
              <a:rPr lang="uk-UA" sz="1400" dirty="0">
                <a:latin typeface="Times New Roman"/>
                <a:ea typeface="Segoe UI"/>
                <a:cs typeface="Segoe UI"/>
              </a:rPr>
              <a:t>​</a:t>
            </a:r>
            <a:endParaRPr lang="en-US" dirty="0"/>
          </a:p>
          <a:p>
            <a:pPr algn="just" rtl="0">
              <a:lnSpc>
                <a:spcPct val="150000"/>
              </a:lnSpc>
            </a:pPr>
            <a:r>
              <a:rPr lang="uk-UA" sz="1400" baseline="0" dirty="0">
                <a:latin typeface="Times New Roman"/>
                <a:ea typeface="Segoe UI"/>
                <a:cs typeface="Segoe UI"/>
              </a:rPr>
              <a:t>   Аналіз був проведений за допомогою онлайн сайту tableti.ua. Проаналізовано 25 міст України (Біла Церква, Вінниця, Дніпро, Житомир, Запоріжжя, Івано-Франківськ, </a:t>
            </a:r>
            <a:r>
              <a:rPr lang="uk-UA" sz="1400" baseline="0" dirty="0" err="1">
                <a:latin typeface="Times New Roman"/>
                <a:ea typeface="Segoe UI"/>
                <a:cs typeface="Segoe UI"/>
              </a:rPr>
              <a:t>Кам’янське</a:t>
            </a:r>
            <a:r>
              <a:rPr lang="uk-UA" sz="1400" baseline="0" dirty="0">
                <a:latin typeface="Times New Roman"/>
                <a:ea typeface="Segoe UI"/>
                <a:cs typeface="Segoe UI"/>
              </a:rPr>
              <a:t>, Київ, Кривий Ріг, Кропивницький, Луцьк, Львів, Миколаїв, Одеса, Полтава, Рівне, Суми, Тернопіль, Ужгород, Харків, Херсон, Хмельницький, Черкаси, Чернігів, Чернівці). </a:t>
            </a:r>
            <a:r>
              <a:rPr lang="uk-UA" sz="1400" dirty="0">
                <a:latin typeface="Times New Roman"/>
                <a:ea typeface="Segoe UI"/>
                <a:cs typeface="Segoe UI"/>
              </a:rPr>
              <a:t>​</a:t>
            </a:r>
          </a:p>
          <a:p>
            <a:pPr algn="just" rtl="0">
              <a:lnSpc>
                <a:spcPct val="150000"/>
              </a:lnSpc>
            </a:pPr>
            <a:r>
              <a:rPr lang="uk-UA" sz="1400" baseline="0" dirty="0">
                <a:latin typeface="Times New Roman"/>
                <a:ea typeface="Segoe UI"/>
                <a:cs typeface="Segoe UI"/>
              </a:rPr>
              <a:t>    Лікарські засоби зареєстровані на території Україну до складу яких входить олія гарбуза представлені в таб.1. </a:t>
            </a:r>
            <a:r>
              <a:rPr lang="uk-UA" sz="1400" dirty="0" smtClean="0">
                <a:latin typeface="Times New Roman"/>
                <a:ea typeface="Segoe UI"/>
                <a:cs typeface="Segoe UI"/>
              </a:rPr>
              <a:t>​</a:t>
            </a:r>
          </a:p>
          <a:p>
            <a:pPr algn="just" rtl="0">
              <a:lnSpc>
                <a:spcPct val="150000"/>
              </a:lnSpc>
            </a:pPr>
            <a:endParaRPr lang="uk-UA" sz="1400" dirty="0">
              <a:latin typeface="Times New Roman"/>
              <a:ea typeface="Segoe UI"/>
              <a:cs typeface="Segoe UI"/>
            </a:endParaRPr>
          </a:p>
          <a:p>
            <a:pPr algn="just" rtl="0">
              <a:lnSpc>
                <a:spcPct val="150000"/>
              </a:lnSpc>
            </a:pPr>
            <a:r>
              <a:rPr lang="en-US" sz="1800" dirty="0">
                <a:latin typeface="Calibri"/>
                <a:ea typeface="Segoe UI"/>
                <a:cs typeface="Segoe UI"/>
              </a:rPr>
              <a:t>​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075110B7-E949-AE6A-BEB4-6957DE062DC7}"/>
              </a:ext>
            </a:extLst>
          </p:cNvPr>
          <p:cNvSpPr/>
          <p:nvPr/>
        </p:nvSpPr>
        <p:spPr>
          <a:xfrm>
            <a:off x="536794" y="17702905"/>
            <a:ext cx="2510808" cy="11992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Маркетинговий аналіз ЛЗ та ДД до складу яких входить олія насіння гарбуза </a:t>
            </a:r>
            <a:endParaRPr lang="az-Cyrl-A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BDAF7B99-172A-85B2-397D-96172E3B7EC7}"/>
              </a:ext>
            </a:extLst>
          </p:cNvPr>
          <p:cNvSpPr/>
          <p:nvPr/>
        </p:nvSpPr>
        <p:spPr>
          <a:xfrm>
            <a:off x="603948" y="16178704"/>
            <a:ext cx="2510808" cy="11992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>
                <a:latin typeface="Times New Roman"/>
                <a:cs typeface="Times New Roman"/>
              </a:rPr>
              <a:t>Маркетинговий аналіз </a:t>
            </a:r>
            <a:endParaRPr lang="en-US"/>
          </a:p>
          <a:p>
            <a:pPr algn="ctr"/>
            <a:r>
              <a:rPr lang="az-Cyrl-AZ" sz="1400">
                <a:latin typeface="Times New Roman"/>
                <a:cs typeface="Times New Roman"/>
              </a:rPr>
              <a:t>Державного реєстру ЛЗ України та ДД </a:t>
            </a:r>
            <a:r>
              <a:rPr lang="az-Cyrl-AZ" sz="1400" dirty="0">
                <a:latin typeface="Times New Roman"/>
                <a:cs typeface="Times New Roman"/>
              </a:rPr>
              <a:t>до складу яких входить олія насіння гарбуза </a:t>
            </a:r>
            <a:endParaRPr lang="az-Cyrl-AZ"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5C4BC3DC-8069-7025-BBE4-BAF2E6C2F8D4}"/>
              </a:ext>
            </a:extLst>
          </p:cNvPr>
          <p:cNvSpPr/>
          <p:nvPr/>
        </p:nvSpPr>
        <p:spPr>
          <a:xfrm>
            <a:off x="615058" y="14654504"/>
            <a:ext cx="2510808" cy="11992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Визначення </a:t>
            </a:r>
            <a:r>
              <a:rPr lang="az-Cyrl-AZ" sz="1400" dirty="0" smtClean="0">
                <a:solidFill>
                  <a:schemeClr val="bg1"/>
                </a:solidFill>
                <a:latin typeface="Times New Roman"/>
                <a:cs typeface="Arial"/>
              </a:rPr>
              <a:t>виду лікарської форми (форми випуску) препаратів на основі насіння </a:t>
            </a:r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гарбуза</a:t>
            </a:r>
            <a:endParaRPr lang="en-US" sz="1400" dirty="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sz="1400" dirty="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B28BAEA1-A7E9-960C-8062-89CBB5F3F5EC}"/>
              </a:ext>
            </a:extLst>
          </p:cNvPr>
          <p:cNvSpPr/>
          <p:nvPr/>
        </p:nvSpPr>
        <p:spPr>
          <a:xfrm>
            <a:off x="592619" y="13175134"/>
            <a:ext cx="2510808" cy="11992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r>
              <a:rPr lang="az-Cyrl-AZ" sz="1400">
                <a:solidFill>
                  <a:schemeClr val="bg1"/>
                </a:solidFill>
                <a:latin typeface="Times New Roman"/>
                <a:cs typeface="Arial"/>
              </a:rPr>
              <a:t>Визначення БАС в олії насіння гарбуза </a:t>
            </a:r>
            <a:endParaRPr lang="en-US" sz="140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sz="140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B389721A-6DEA-23F8-DBBB-FA37D527CAEE}"/>
              </a:ext>
            </a:extLst>
          </p:cNvPr>
          <p:cNvSpPr/>
          <p:nvPr/>
        </p:nvSpPr>
        <p:spPr>
          <a:xfrm>
            <a:off x="592597" y="11695763"/>
            <a:ext cx="2510808" cy="11992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>
                <a:solidFill>
                  <a:schemeClr val="bg1"/>
                </a:solidFill>
                <a:latin typeface="Times New Roman"/>
                <a:cs typeface="Arial"/>
              </a:rPr>
              <a:t>Визначення домінуючих вільних жирних кислот в олії насяння гарбуза</a:t>
            </a:r>
            <a:endParaRPr lang="en-US" sz="14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D7AD2EE-8DA8-D132-0C4B-8707472AFFA0}"/>
              </a:ext>
            </a:extLst>
          </p:cNvPr>
          <p:cNvSpPr txBox="1"/>
          <p:nvPr/>
        </p:nvSpPr>
        <p:spPr>
          <a:xfrm>
            <a:off x="619209" y="10901186"/>
            <a:ext cx="191545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Times New Roman"/>
                <a:ea typeface="Calibri"/>
                <a:cs typeface="Calibri"/>
              </a:rPr>
              <a:t>НАПРЯМОК </a:t>
            </a:r>
            <a:endParaRPr lang="en-US" sz="140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Times New Roman"/>
                <a:ea typeface="Calibri"/>
                <a:cs typeface="Calibri"/>
              </a:rPr>
              <a:t>ДОСЛІДЖЕНЬ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F2310B-10F6-022F-6A8C-2AD19E962C06}"/>
              </a:ext>
            </a:extLst>
          </p:cNvPr>
          <p:cNvSpPr txBox="1"/>
          <p:nvPr/>
        </p:nvSpPr>
        <p:spPr>
          <a:xfrm>
            <a:off x="3336257" y="10898665"/>
            <a:ext cx="396025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z-Cyrl-AZ" sz="1400">
                <a:solidFill>
                  <a:schemeClr val="accent1"/>
                </a:solidFill>
                <a:latin typeface="Times New Roman"/>
                <a:ea typeface="Arial"/>
                <a:cs typeface="Arial"/>
              </a:rPr>
              <a:t>РЕЗУЛЬТАТИ ПРОВЕДЕНИХ ДОСЛІДЖЕНЬ</a:t>
            </a:r>
            <a:endParaRPr lang="az-Cyrl-AZ">
              <a:solidFill>
                <a:schemeClr val="accent1"/>
              </a:solidFill>
              <a:ea typeface="Calibri"/>
              <a:cs typeface="Calibri"/>
            </a:endParaRPr>
          </a:p>
          <a:p>
            <a:pPr algn="ctr"/>
            <a:endParaRPr lang="az-Cyrl-AZ" sz="1400" dirty="0">
              <a:solidFill>
                <a:schemeClr val="accent1"/>
              </a:solidFill>
              <a:latin typeface="Times New Roman"/>
              <a:ea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ECAEA3-23FD-A71F-0164-B0CB5568E7BF}"/>
              </a:ext>
            </a:extLst>
          </p:cNvPr>
          <p:cNvSpPr/>
          <p:nvPr/>
        </p:nvSpPr>
        <p:spPr>
          <a:xfrm>
            <a:off x="3283461" y="11697708"/>
            <a:ext cx="3956194" cy="119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>
                <a:latin typeface="Times New Roman"/>
                <a:ea typeface="Arial"/>
                <a:cs typeface="Arial"/>
              </a:rPr>
              <a:t>Олеїнова, лінолева, пальмітинова та стеаринова</a:t>
            </a:r>
            <a:endParaRPr lang="az-Cyrl-AZ" sz="1400">
              <a:latin typeface="Times New Roman"/>
              <a:cs typeface="Arial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772EFB-8454-E47B-94EF-C2E4E8576F22}"/>
              </a:ext>
            </a:extLst>
          </p:cNvPr>
          <p:cNvSpPr/>
          <p:nvPr/>
        </p:nvSpPr>
        <p:spPr>
          <a:xfrm>
            <a:off x="3282959" y="13132248"/>
            <a:ext cx="3956194" cy="119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 dirty="0">
                <a:latin typeface="Times New Roman"/>
                <a:ea typeface="Arial"/>
                <a:cs typeface="Arial"/>
              </a:rPr>
              <a:t>Ф</a:t>
            </a:r>
            <a:r>
              <a:rPr lang="az-Cyrl-AZ" sz="1400" dirty="0" smtClean="0">
                <a:latin typeface="Times New Roman"/>
                <a:ea typeface="Arial"/>
                <a:cs typeface="Arial"/>
              </a:rPr>
              <a:t>ітостероли</a:t>
            </a:r>
            <a:r>
              <a:rPr lang="az-Cyrl-AZ" sz="1400" dirty="0">
                <a:latin typeface="Times New Roman"/>
                <a:ea typeface="Arial"/>
                <a:cs typeface="Arial"/>
              </a:rPr>
              <a:t>, токофероли та фенольні сполуки</a:t>
            </a:r>
            <a:endParaRPr lang="az-Cyrl-AZ" sz="1400" dirty="0">
              <a:latin typeface="Times New Roman"/>
              <a:cs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6BF1F2-1DA7-9E3A-79CF-3AA09638FA28}"/>
              </a:ext>
            </a:extLst>
          </p:cNvPr>
          <p:cNvSpPr/>
          <p:nvPr/>
        </p:nvSpPr>
        <p:spPr>
          <a:xfrm>
            <a:off x="3282393" y="14656447"/>
            <a:ext cx="3956194" cy="119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П</a:t>
            </a:r>
            <a:r>
              <a:rPr lang="az-Cyrl-AZ" sz="1400" dirty="0" smtClean="0">
                <a:solidFill>
                  <a:schemeClr val="bg1"/>
                </a:solidFill>
                <a:latin typeface="Times New Roman"/>
                <a:cs typeface="Arial"/>
              </a:rPr>
              <a:t>одрібнена </a:t>
            </a:r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сировина, </a:t>
            </a:r>
            <a:r>
              <a:rPr lang="az-Cyrl-AZ" sz="1400" dirty="0" smtClean="0">
                <a:solidFill>
                  <a:schemeClr val="bg1"/>
                </a:solidFill>
                <a:latin typeface="Times New Roman"/>
                <a:cs typeface="Arial"/>
              </a:rPr>
              <a:t>олія насіння гарбуза, </a:t>
            </a:r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сухі екстракти, м’які екстракти та екстракти в комбінації з іншими рослинними засобами, з вітамінами та </a:t>
            </a:r>
            <a:r>
              <a:rPr lang="az-Cyrl-AZ" sz="1400" dirty="0" smtClean="0">
                <a:solidFill>
                  <a:schemeClr val="bg1"/>
                </a:solidFill>
                <a:latin typeface="Times New Roman"/>
                <a:cs typeface="Arial"/>
              </a:rPr>
              <a:t>мінералами, розчини для </a:t>
            </a:r>
            <a:r>
              <a:rPr lang="az-Cyrl-AZ" sz="1400" smtClean="0">
                <a:solidFill>
                  <a:schemeClr val="bg1"/>
                </a:solidFill>
                <a:latin typeface="Times New Roman"/>
                <a:cs typeface="Arial"/>
              </a:rPr>
              <a:t>інєкцій </a:t>
            </a:r>
            <a:r>
              <a:rPr lang="uk-UA" sz="140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інфекційних </a:t>
            </a:r>
            <a:r>
              <a:rPr lang="uk-UA" sz="1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алергенів </a:t>
            </a:r>
            <a:r>
              <a:rPr lang="uk-UA" sz="1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харчової групи </a:t>
            </a: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0863376-BA07-9E29-F04F-60361719B105}"/>
              </a:ext>
            </a:extLst>
          </p:cNvPr>
          <p:cNvSpPr/>
          <p:nvPr/>
        </p:nvSpPr>
        <p:spPr>
          <a:xfrm>
            <a:off x="3282372" y="16180647"/>
            <a:ext cx="3956194" cy="119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z-Cyrl-AZ" sz="1400" dirty="0" smtClean="0">
                <a:latin typeface="Times New Roman"/>
                <a:ea typeface="Arial"/>
                <a:cs typeface="Arial"/>
              </a:rPr>
              <a:t>Проаналізовано склад, форму випуску 10 </a:t>
            </a:r>
            <a:r>
              <a:rPr lang="az-Cyrl-AZ" sz="1400" dirty="0">
                <a:latin typeface="Times New Roman"/>
                <a:ea typeface="Arial"/>
                <a:cs typeface="Arial"/>
              </a:rPr>
              <a:t>торгових найменувань ЛЗ та 14 торгових найменувань ДД </a:t>
            </a:r>
            <a:endParaRPr lang="az-Cyrl-AZ" sz="1400" dirty="0">
              <a:latin typeface="Times New Roman"/>
              <a:cs typeface="Arial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771FAEA-81FF-4FF4-42B6-87B40522DD90}"/>
              </a:ext>
            </a:extLst>
          </p:cNvPr>
          <p:cNvSpPr/>
          <p:nvPr/>
        </p:nvSpPr>
        <p:spPr>
          <a:xfrm>
            <a:off x="3282959" y="17704847"/>
            <a:ext cx="3956194" cy="119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endParaRPr lang="az-Cyrl-AZ" sz="14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ctr"/>
            <a:r>
              <a:rPr lang="az-Cyrl-AZ" sz="1400">
                <a:solidFill>
                  <a:schemeClr val="bg1"/>
                </a:solidFill>
                <a:latin typeface="Times New Roman"/>
                <a:cs typeface="Arial"/>
              </a:rPr>
              <a:t>Проведений аналіз ЛЗ та ДД за ЛФ, країною-виробником, доступністю в аптеках та ціновим </a:t>
            </a:r>
            <a:r>
              <a:rPr lang="az-Cyrl-AZ" sz="1400" dirty="0">
                <a:solidFill>
                  <a:schemeClr val="bg1"/>
                </a:solidFill>
                <a:latin typeface="Times New Roman"/>
                <a:cs typeface="Arial"/>
              </a:rPr>
              <a:t>діапазоном </a:t>
            </a:r>
            <a:endParaRPr lang="en-US" sz="1400" dirty="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sz="140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1688</Words>
  <Application>Microsoft Office PowerPoint</Application>
  <PresentationFormat>Произвольный</PresentationFormat>
  <Paragraphs>188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НФаУ</dc:creator>
  <cp:lastModifiedBy>Master</cp:lastModifiedBy>
  <cp:revision>208</cp:revision>
  <dcterms:created xsi:type="dcterms:W3CDTF">2016-05-26T13:26:50Z</dcterms:created>
  <dcterms:modified xsi:type="dcterms:W3CDTF">2023-11-16T13:57:32Z</dcterms:modified>
</cp:coreProperties>
</file>