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433CE-457B-48B3-84C6-55BC0E2E9FE1}" type="datetimeFigureOut">
              <a:rPr lang="ru-RU" smtClean="0"/>
              <a:pPr/>
              <a:t>13.11.2023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E3EB7-E593-4A12-ADDB-ED950D06DE7E}" type="slidenum">
              <a:rPr lang="ru-RU" smtClean="0"/>
              <a:pPr/>
              <a:t>‹#›</a:t>
            </a:fld>
            <a:endParaRPr lang="ru-RU"/>
          </a:p>
        </p:txBody>
      </p:sp>
    </p:spTree>
    <p:extLst>
      <p:ext uri="{BB962C8B-B14F-4D97-AF65-F5344CB8AC3E}">
        <p14:creationId xmlns:p14="http://schemas.microsoft.com/office/powerpoint/2010/main" val="302521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3"/>
          <p:cNvSpPr>
            <a:spLocks noGrp="1" noChangeArrowheads="1"/>
          </p:cNvSpPr>
          <p:nvPr>
            <p:ph type="sldNum" sz="quarter"/>
          </p:nvPr>
        </p:nvSpPr>
        <p:spPr>
          <a:noFill/>
          <a:ln/>
        </p:spPr>
        <p:txBody>
          <a:bodyPr/>
          <a:lstStyle/>
          <a:p>
            <a:fld id="{CEC9929B-6CFE-4955-91A9-7E1B6CC0757C}" type="slidenum">
              <a:rPr lang="ru-RU" smtClean="0">
                <a:latin typeface="Times New Roman" pitchFamily="18" charset="0"/>
                <a:ea typeface="Arial Unicode MS" pitchFamily="34" charset="-128"/>
                <a:cs typeface="Arial Unicode MS" pitchFamily="34" charset="-128"/>
              </a:rPr>
              <a:pPr/>
              <a:t>1</a:t>
            </a:fld>
            <a:endParaRPr lang="ru-RU" smtClean="0">
              <a:latin typeface="Times New Roman" pitchFamily="18" charset="0"/>
              <a:ea typeface="Arial Unicode MS" pitchFamily="34" charset="-128"/>
              <a:cs typeface="Arial Unicode MS" pitchFamily="34" charset="-128"/>
            </a:endParaRPr>
          </a:p>
        </p:txBody>
      </p:sp>
      <p:sp>
        <p:nvSpPr>
          <p:cNvPr id="16387" name="Text Box 1"/>
          <p:cNvSpPr txBox="1">
            <a:spLocks noChangeArrowheads="1"/>
          </p:cNvSpPr>
          <p:nvPr/>
        </p:nvSpPr>
        <p:spPr bwMode="auto">
          <a:xfrm>
            <a:off x="3884613" y="8685213"/>
            <a:ext cx="2968625" cy="45402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BFA0787-54E0-42C4-A3C3-741375A80C5B}" type="slidenum">
              <a:rPr lang="ru-RU" sz="1200">
                <a:solidFill>
                  <a:srgbClr val="000000"/>
                </a:solidFill>
                <a:ea typeface="Arial Unicode MS" pitchFamily="34" charset="-128"/>
                <a:cs typeface="Arial Unicode MS" pitchFamily="34" charset="-128"/>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ru-RU" sz="1200">
              <a:solidFill>
                <a:srgbClr val="000000"/>
              </a:solidFill>
              <a:ea typeface="Arial Unicode MS" pitchFamily="34" charset="-128"/>
              <a:cs typeface="Arial Unicode MS" pitchFamily="34" charset="-128"/>
            </a:endParaRPr>
          </a:p>
        </p:txBody>
      </p:sp>
      <p:sp>
        <p:nvSpPr>
          <p:cNvPr id="16388" name="Rectangle 2"/>
          <p:cNvSpPr>
            <a:spLocks noGrp="1" noRot="1" noChangeAspect="1" noChangeArrowheads="1" noTextEdit="1"/>
          </p:cNvSpPr>
          <p:nvPr>
            <p:ph type="sldImg"/>
          </p:nvPr>
        </p:nvSpPr>
        <p:spPr>
          <a:xfrm>
            <a:off x="1143000" y="685800"/>
            <a:ext cx="4572000" cy="3429000"/>
          </a:xfrm>
          <a:ln/>
        </p:spPr>
      </p:sp>
      <p:sp>
        <p:nvSpPr>
          <p:cNvPr id="16389" name="Rectangle 3"/>
          <p:cNvSpPr>
            <a:spLocks noGrp="1" noChangeArrowheads="1"/>
          </p:cNvSpPr>
          <p:nvPr>
            <p:ph type="body" idx="1"/>
          </p:nvPr>
        </p:nvSpPr>
        <p:spPr>
          <a:xfrm>
            <a:off x="685800" y="4343400"/>
            <a:ext cx="5486400" cy="4114800"/>
          </a:xfrm>
          <a:noFill/>
          <a:ln/>
        </p:spPr>
        <p:txBody>
          <a:bodyPr wrap="none" anchor="ctr"/>
          <a:lstStyle/>
          <a:p>
            <a:endParaRPr lang="ru-RU"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13.11.2023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81000" y="311891"/>
            <a:ext cx="8305800" cy="740845"/>
          </a:xfrm>
          <a:prstGeom prst="rect">
            <a:avLst/>
          </a:prstGeom>
          <a:noFill/>
          <a:ln w="9525" cap="flat">
            <a:noFill/>
            <a:round/>
            <a:headEnd/>
            <a:tailEnd/>
          </a:ln>
          <a:effectLst/>
        </p:spPr>
        <p:txBody>
          <a:bodyPr wrap="squar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1400" b="1" cap="all" dirty="0">
                <a:solidFill>
                  <a:schemeClr val="accent1">
                    <a:lumMod val="75000"/>
                  </a:schemeClr>
                </a:solidFill>
                <a:latin typeface="Times New Roman" pitchFamily="18" charset="0"/>
                <a:ea typeface="Microsoft YaHei" charset="-122"/>
                <a:cs typeface="Times New Roman" pitchFamily="18" charset="0"/>
              </a:rPr>
              <a:t>Міністерство охорони здоров’я України</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1400" b="1" cap="all" dirty="0">
                <a:solidFill>
                  <a:schemeClr val="accent1">
                    <a:lumMod val="75000"/>
                  </a:schemeClr>
                </a:solidFill>
                <a:latin typeface="Times New Roman" pitchFamily="18" charset="0"/>
                <a:ea typeface="Microsoft YaHei" charset="-122"/>
                <a:cs typeface="Times New Roman" pitchFamily="18" charset="0"/>
              </a:rPr>
              <a:t>Національний фармацевтичний університет</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1400" b="1" smtClean="0">
                <a:solidFill>
                  <a:schemeClr val="accent1">
                    <a:lumMod val="50000"/>
                  </a:schemeClr>
                </a:solidFill>
                <a:latin typeface="Times New Roman" pitchFamily="18" charset="0"/>
                <a:ea typeface="Microsoft YaHei" charset="-122"/>
                <a:cs typeface="Times New Roman" pitchFamily="18" charset="0"/>
              </a:rPr>
              <a:t>Кафедра аптечної </a:t>
            </a:r>
            <a:r>
              <a:rPr lang="uk-UA" sz="1400" b="1" dirty="0" smtClean="0">
                <a:solidFill>
                  <a:schemeClr val="accent1">
                    <a:lumMod val="50000"/>
                  </a:schemeClr>
                </a:solidFill>
                <a:latin typeface="Times New Roman" pitchFamily="18" charset="0"/>
                <a:ea typeface="Microsoft YaHei" charset="-122"/>
                <a:cs typeface="Times New Roman" pitchFamily="18" charset="0"/>
              </a:rPr>
              <a:t>технології ліків</a:t>
            </a:r>
            <a:endParaRPr lang="uk-UA" sz="1400" b="1" dirty="0">
              <a:solidFill>
                <a:schemeClr val="accent1">
                  <a:lumMod val="50000"/>
                </a:schemeClr>
              </a:solidFill>
              <a:latin typeface="Times New Roman" pitchFamily="18" charset="0"/>
              <a:ea typeface="Microsoft YaHei" charset="-122"/>
              <a:cs typeface="Times New Roman" pitchFamily="18" charset="0"/>
            </a:endParaRPr>
          </a:p>
        </p:txBody>
      </p:sp>
      <p:sp>
        <p:nvSpPr>
          <p:cNvPr id="6146" name="Rectangle 2"/>
          <p:cNvSpPr>
            <a:spLocks noChangeArrowheads="1"/>
          </p:cNvSpPr>
          <p:nvPr/>
        </p:nvSpPr>
        <p:spPr bwMode="auto">
          <a:xfrm>
            <a:off x="928662" y="928605"/>
            <a:ext cx="7286643" cy="556179"/>
          </a:xfrm>
          <a:prstGeom prst="rect">
            <a:avLst/>
          </a:prstGeom>
          <a:noFill/>
          <a:ln w="9525" cap="flat">
            <a:noFill/>
            <a:round/>
            <a:headEnd/>
            <a:tailEnd/>
          </a:ln>
          <a:effectLst/>
        </p:spPr>
        <p:txBody>
          <a:bodyPr wrap="square" lIns="36000" tIns="46800" rIns="36000" bIns="46800">
            <a:spAutoFit/>
          </a:bodyPr>
          <a:lstStyle/>
          <a:p>
            <a:pPr algn="ctr"/>
            <a:r>
              <a:rPr lang="uk-UA" sz="1500" b="1" cap="all">
                <a:solidFill>
                  <a:schemeClr val="accent5">
                    <a:lumMod val="75000"/>
                  </a:schemeClr>
                </a:solidFill>
                <a:latin typeface="Times New Roman" pitchFamily="18" charset="0"/>
                <a:ea typeface="Microsoft YaHei" charset="-122"/>
                <a:cs typeface="Times New Roman" pitchFamily="18" charset="0"/>
              </a:rPr>
              <a:t>Актуальність розробки </a:t>
            </a:r>
            <a:r>
              <a:rPr lang="uk-UA" sz="1500" b="1" cap="all">
                <a:solidFill>
                  <a:schemeClr val="accent5">
                    <a:lumMod val="75000"/>
                  </a:schemeClr>
                </a:solidFill>
                <a:latin typeface="Times New Roman" pitchFamily="18" charset="0"/>
                <a:ea typeface="Microsoft YaHei" charset="-122"/>
                <a:cs typeface="Times New Roman" pitchFamily="18" charset="0"/>
              </a:rPr>
              <a:t>фітопрепарату </a:t>
            </a:r>
            <a:endParaRPr lang="uk-UA" sz="1500" b="1" cap="all" smtClean="0">
              <a:solidFill>
                <a:schemeClr val="accent5">
                  <a:lumMod val="75000"/>
                </a:schemeClr>
              </a:solidFill>
              <a:latin typeface="Times New Roman" pitchFamily="18" charset="0"/>
              <a:ea typeface="Microsoft YaHei" charset="-122"/>
              <a:cs typeface="Times New Roman" pitchFamily="18" charset="0"/>
            </a:endParaRPr>
          </a:p>
          <a:p>
            <a:pPr algn="ctr"/>
            <a:r>
              <a:rPr lang="uk-UA" sz="1500" b="1" cap="all" smtClean="0">
                <a:solidFill>
                  <a:schemeClr val="accent5">
                    <a:lumMod val="75000"/>
                  </a:schemeClr>
                </a:solidFill>
                <a:latin typeface="Times New Roman" pitchFamily="18" charset="0"/>
                <a:ea typeface="Microsoft YaHei" charset="-122"/>
                <a:cs typeface="Times New Roman" pitchFamily="18" charset="0"/>
              </a:rPr>
              <a:t>протимікробної </a:t>
            </a:r>
            <a:r>
              <a:rPr lang="uk-UA" sz="1500" b="1" cap="all">
                <a:solidFill>
                  <a:schemeClr val="accent5">
                    <a:lumMod val="75000"/>
                  </a:schemeClr>
                </a:solidFill>
                <a:latin typeface="Times New Roman" pitchFamily="18" charset="0"/>
                <a:ea typeface="Microsoft YaHei" charset="-122"/>
                <a:cs typeface="Times New Roman" pitchFamily="18" charset="0"/>
              </a:rPr>
              <a:t>та </a:t>
            </a:r>
            <a:r>
              <a:rPr lang="uk-UA" sz="1500" b="1" cap="all">
                <a:solidFill>
                  <a:schemeClr val="accent5">
                    <a:lumMod val="75000"/>
                  </a:schemeClr>
                </a:solidFill>
                <a:latin typeface="Times New Roman" pitchFamily="18" charset="0"/>
                <a:ea typeface="Microsoft YaHei" charset="-122"/>
                <a:cs typeface="Times New Roman" pitchFamily="18" charset="0"/>
              </a:rPr>
              <a:t>протикарієсної </a:t>
            </a:r>
            <a:r>
              <a:rPr lang="uk-UA" sz="1500" b="1" cap="all" smtClean="0">
                <a:solidFill>
                  <a:schemeClr val="accent5">
                    <a:lumMod val="75000"/>
                  </a:schemeClr>
                </a:solidFill>
                <a:latin typeface="Times New Roman" pitchFamily="18" charset="0"/>
                <a:ea typeface="Microsoft YaHei" charset="-122"/>
                <a:cs typeface="Times New Roman" pitchFamily="18" charset="0"/>
              </a:rPr>
              <a:t>дії</a:t>
            </a:r>
            <a:endParaRPr lang="ru-RU" sz="1500" b="1" cap="all" dirty="0">
              <a:solidFill>
                <a:schemeClr val="accent5">
                  <a:lumMod val="75000"/>
                </a:schemeClr>
              </a:solidFill>
              <a:latin typeface="Times New Roman" pitchFamily="18" charset="0"/>
              <a:ea typeface="Microsoft YaHei" charset="-122"/>
              <a:cs typeface="Times New Roman" pitchFamily="18" charset="0"/>
            </a:endParaRPr>
          </a:p>
        </p:txBody>
      </p:sp>
      <p:sp>
        <p:nvSpPr>
          <p:cNvPr id="6148" name="Rectangle 3"/>
          <p:cNvSpPr>
            <a:spLocks noChangeArrowheads="1"/>
          </p:cNvSpPr>
          <p:nvPr/>
        </p:nvSpPr>
        <p:spPr bwMode="auto">
          <a:xfrm>
            <a:off x="323529" y="1886189"/>
            <a:ext cx="2679849" cy="4557274"/>
          </a:xfrm>
          <a:prstGeom prst="rect">
            <a:avLst/>
          </a:prstGeom>
          <a:noFill/>
          <a:ln w="25400" cap="rnd" cmpd="thinThick">
            <a:solidFill>
              <a:schemeClr val="accent5">
                <a:lumMod val="75000"/>
              </a:schemeClr>
            </a:solidFill>
            <a:bevel/>
            <a:headEnd/>
            <a:tailEnd/>
          </a:ln>
        </p:spPr>
        <p:txBody>
          <a:bodyPr wrap="square" lIns="90000" tIns="46800" rIns="90000" bIns="46800">
            <a:spAutoFit/>
          </a:bodyPr>
          <a:lstStyle/>
          <a:p>
            <a:pPr algn="just"/>
            <a:r>
              <a:rPr lang="uk-UA" sz="1000" i="1"/>
              <a:t>Карієс зубів – найбільш поширене хронічне інфекційне захворювання ротової порожнини. За оцінками, у всьому світі 2 мільярди людей страждають на карієс </a:t>
            </a:r>
            <a:r>
              <a:rPr lang="uk-UA" sz="1000" i="1"/>
              <a:t>постійних </a:t>
            </a:r>
            <a:r>
              <a:rPr lang="uk-UA" sz="1000" i="1" smtClean="0"/>
              <a:t>зубів. В </a:t>
            </a:r>
            <a:r>
              <a:rPr lang="uk-UA" sz="1000" i="1"/>
              <a:t>даний час захворюваність на карієс продовжує зростати. Сучасні методи лікування не мають чутливості; вони не є видоспецифічними та вбивають патогенні види. Отже, існує потреба у відновленні та розробці нових терапевтичних стратегій, які запобігають або усувають утворення біоплівок більш точними способами, вибірково впливаючи на карієсогенні бактеріальні біоплівки та спеціально орієнтовані на профілактику та лікування карієсу зубів у клінічній </a:t>
            </a:r>
            <a:r>
              <a:rPr lang="uk-UA" sz="1000" i="1"/>
              <a:t>практиці</a:t>
            </a:r>
            <a:r>
              <a:rPr lang="uk-UA" sz="1000" i="1" smtClean="0"/>
              <a:t>. Перспективним </a:t>
            </a:r>
            <a:r>
              <a:rPr lang="uk-UA" sz="1000" i="1"/>
              <a:t>альтернативним підходом є фітотерапія. Відомо, що ефірні олії та екстракти лікарських рослин або фітохімічні речовини інгібують утворення зубних біоплівок за рахунок зменшення адгезії мікробних патогенів до поверхні зубів, що є основною подією в ініціації та розвитку </a:t>
            </a:r>
            <a:r>
              <a:rPr lang="uk-UA" sz="1000" i="1"/>
              <a:t>карієсу</a:t>
            </a:r>
            <a:r>
              <a:rPr lang="uk-UA" sz="1000" i="1" smtClean="0"/>
              <a:t>.</a:t>
            </a:r>
            <a:endParaRPr lang="uz-Cyrl-UZ" sz="1000" i="1" dirty="0">
              <a:latin typeface="Arial" panose="020B0604020202020204" pitchFamily="34" charset="0"/>
              <a:cs typeface="Arial" panose="020B0604020202020204" pitchFamily="34" charset="0"/>
            </a:endParaRPr>
          </a:p>
        </p:txBody>
      </p:sp>
      <p:sp>
        <p:nvSpPr>
          <p:cNvPr id="8" name="Прямоугольник 7"/>
          <p:cNvSpPr/>
          <p:nvPr/>
        </p:nvSpPr>
        <p:spPr>
          <a:xfrm>
            <a:off x="6084168" y="1887344"/>
            <a:ext cx="2751858" cy="2246769"/>
          </a:xfrm>
          <a:prstGeom prst="rect">
            <a:avLst/>
          </a:prstGeom>
          <a:ln w="22225">
            <a:solidFill>
              <a:schemeClr val="accent5">
                <a:lumMod val="75000"/>
              </a:schemeClr>
            </a:solidFill>
          </a:ln>
        </p:spPr>
        <p:txBody>
          <a:bodyPr wrap="square">
            <a:spAutoFit/>
          </a:bodyPr>
          <a:lstStyle/>
          <a:p>
            <a:pPr algn="just"/>
            <a:r>
              <a:rPr lang="uk-UA" sz="1000"/>
              <a:t>Крім того, орегано з давніх часів використовується як інгредієнт середземноморської дієти. Екстракти, ефірна олія та окремі сполуки цієї рослини (карвакрол, тимол, розмаринова кислота) продемонстрували антиоксидантну, протизапальну, протиракову та антимікробну дію, які можуть сприяти уникати інфекції людини або захищати серцево-судинну та нервову системи за рахунок модуляції рівня глюкози в крові та ліпідів</a:t>
            </a:r>
            <a:r>
              <a:rPr lang="uk-UA" sz="1000"/>
              <a:t>. </a:t>
            </a:r>
            <a:endParaRPr lang="uk-UA" sz="1000" smtClean="0"/>
          </a:p>
          <a:p>
            <a:pPr algn="just"/>
            <a:endParaRPr lang="ru-RU" sz="1000" dirty="0">
              <a:latin typeface="Arial" pitchFamily="34" charset="0"/>
              <a:cs typeface="Arial" pitchFamily="34" charset="0"/>
            </a:endParaRPr>
          </a:p>
        </p:txBody>
      </p:sp>
      <p:sp>
        <p:nvSpPr>
          <p:cNvPr id="9" name="Прямоугольник 8"/>
          <p:cNvSpPr/>
          <p:nvPr/>
        </p:nvSpPr>
        <p:spPr>
          <a:xfrm>
            <a:off x="1547664" y="1393031"/>
            <a:ext cx="6004782" cy="307777"/>
          </a:xfrm>
          <a:prstGeom prst="rect">
            <a:avLst/>
          </a:prstGeom>
        </p:spPr>
        <p:txBody>
          <a:bodyPr wrap="square">
            <a:spAutoFit/>
          </a:bodyPr>
          <a:lstStyle/>
          <a:p>
            <a:pPr marL="0" lvl="1" algn="ctr" fontAlgn="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uk-UA" sz="1400" b="1">
                <a:solidFill>
                  <a:schemeClr val="accent5">
                    <a:lumMod val="50000"/>
                  </a:schemeClr>
                </a:solidFill>
                <a:latin typeface="Times New Roman" pitchFamily="18" charset="0"/>
                <a:ea typeface="Microsoft YaHei" charset="-122"/>
                <a:cs typeface="Times New Roman" pitchFamily="18" charset="0"/>
              </a:rPr>
              <a:t>Аргунова О. В., Олійник С. В., Левачкова Ю. В., Коноваленко І. </a:t>
            </a:r>
            <a:r>
              <a:rPr lang="uk-UA" sz="1400" b="1">
                <a:solidFill>
                  <a:schemeClr val="accent5">
                    <a:lumMod val="50000"/>
                  </a:schemeClr>
                </a:solidFill>
                <a:latin typeface="Times New Roman" pitchFamily="18" charset="0"/>
                <a:ea typeface="Microsoft YaHei" charset="-122"/>
                <a:cs typeface="Times New Roman" pitchFamily="18" charset="0"/>
              </a:rPr>
              <a:t>С</a:t>
            </a:r>
            <a:r>
              <a:rPr lang="uk-UA" sz="1400" b="1" smtClean="0">
                <a:solidFill>
                  <a:schemeClr val="accent5">
                    <a:lumMod val="50000"/>
                  </a:schemeClr>
                </a:solidFill>
                <a:latin typeface="Times New Roman" pitchFamily="18" charset="0"/>
                <a:ea typeface="Microsoft YaHei" charset="-122"/>
                <a:cs typeface="Times New Roman" pitchFamily="18" charset="0"/>
              </a:rPr>
              <a:t>.</a:t>
            </a:r>
            <a:endParaRPr lang="ru-RU" sz="1400" b="1" dirty="0" smtClean="0">
              <a:solidFill>
                <a:schemeClr val="accent5">
                  <a:lumMod val="50000"/>
                </a:schemeClr>
              </a:solidFill>
              <a:latin typeface="Times New Roman" pitchFamily="18" charset="0"/>
              <a:ea typeface="Microsoft YaHei" charset="-122"/>
              <a:cs typeface="Times New Roman" pitchFamily="18" charset="0"/>
            </a:endParaRPr>
          </a:p>
        </p:txBody>
      </p:sp>
      <p:sp>
        <p:nvSpPr>
          <p:cNvPr id="3074" name="AutoShape 2" descr="Глутаминовая кислота | Химия онлай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6" name="AutoShape 4" descr="Глутаминовая кислота | Химия онлай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98" name="AutoShape 26" descr="Как хронический стресс меняет мозг, и что вы можете сделать, чтобы обратить  вспять ущер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0" name="AutoShape 28" descr="Как хронический стресс меняет мозг, и что вы можете сделать, чтобы обратить  вспять ущер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4" name="AutoShape 32" descr="https://4everscience.com/wp-content/uploads/2020/03/1-11-768x57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6" name="AutoShape 34" descr="https://4everscience.com/wp-content/uploads/2020/03/1-11-768x57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8" name="AutoShape 36" descr="https://4everscience.com/wp-content/uploads/2020/03/1-11-768x57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134" name="Picture 62" descr="eaNUPh: Главная страница"/>
          <p:cNvPicPr>
            <a:picLocks noChangeAspect="1" noChangeArrowheads="1"/>
          </p:cNvPicPr>
          <p:nvPr/>
        </p:nvPicPr>
        <p:blipFill>
          <a:blip r:embed="rId3"/>
          <a:srcRect/>
          <a:stretch>
            <a:fillRect/>
          </a:stretch>
        </p:blipFill>
        <p:spPr bwMode="auto">
          <a:xfrm>
            <a:off x="330550" y="365797"/>
            <a:ext cx="1217114" cy="1190995"/>
          </a:xfrm>
          <a:prstGeom prst="rect">
            <a:avLst/>
          </a:prstGeom>
          <a:noFill/>
        </p:spPr>
      </p:pic>
      <p:sp>
        <p:nvSpPr>
          <p:cNvPr id="42" name="Прямоугольник 41"/>
          <p:cNvSpPr/>
          <p:nvPr/>
        </p:nvSpPr>
        <p:spPr>
          <a:xfrm>
            <a:off x="3003378" y="1887344"/>
            <a:ext cx="3080790" cy="3939540"/>
          </a:xfrm>
          <a:prstGeom prst="rect">
            <a:avLst/>
          </a:prstGeom>
          <a:ln w="25400">
            <a:solidFill>
              <a:schemeClr val="accent5">
                <a:lumMod val="75000"/>
              </a:schemeClr>
            </a:solidFill>
          </a:ln>
        </p:spPr>
        <p:txBody>
          <a:bodyPr wrap="square">
            <a:spAutoFit/>
          </a:bodyPr>
          <a:lstStyle/>
          <a:p>
            <a:pPr algn="just"/>
            <a:r>
              <a:rPr lang="uk-UA" sz="1000"/>
              <a:t>Інтерес представляє арсенал фітопрепаратів для застосування в стоматології як протимікробні та протизапальні засоби у вигляді мазей, масел, настоянок, розчинів та різних фітокомпозицій, що застосовуються в даний час для медичної </a:t>
            </a:r>
            <a:r>
              <a:rPr lang="uk-UA" sz="1000"/>
              <a:t>практики</a:t>
            </a:r>
            <a:r>
              <a:rPr lang="uk-UA" sz="1000" smtClean="0"/>
              <a:t>.</a:t>
            </a:r>
          </a:p>
          <a:p>
            <a:pPr algn="just"/>
            <a:r>
              <a:rPr lang="uk-UA" sz="1000"/>
              <a:t>Використання лікарських рослин у медичній та стоматологічній практиці має давню історію, і вони вже давно використовуються у всьому світі. Протизапальні, антибактеріальні та антиоксидантні властивості рослин, а також їх біосумісність пояснюють зростаючий інтерес людей до використання рослинних препаратів.</a:t>
            </a:r>
            <a:r>
              <a:rPr lang="uk-UA" sz="1000" smtClean="0">
                <a:latin typeface="Arial" pitchFamily="34" charset="0"/>
                <a:cs typeface="Arial" pitchFamily="34" charset="0"/>
              </a:rPr>
              <a:t> </a:t>
            </a:r>
            <a:endParaRPr lang="uk-UA" sz="1000" dirty="0" smtClean="0">
              <a:latin typeface="Arial" pitchFamily="34" charset="0"/>
              <a:cs typeface="Arial" pitchFamily="34" charset="0"/>
            </a:endParaRPr>
          </a:p>
          <a:p>
            <a:pPr algn="just"/>
            <a:r>
              <a:rPr lang="uk-UA" sz="1000"/>
              <a:t>Origanum vulgare L. (материнка звичайна) відноситься до сімейства Lamiaceae і є одним з найпопулярніших рослин, листя якої використовувалися в народній медицині для лікування таких захворювань, як біль у м'язах, виразки на шкірі, астма, розлади травлення, інфекції, запалення або для підтримки загального стану здоров'я</a:t>
            </a:r>
            <a:r>
              <a:rPr lang="uk-UA" sz="1000"/>
              <a:t>. </a:t>
            </a:r>
            <a:endParaRPr lang="ru-RU" sz="1000" dirty="0" smtClean="0">
              <a:latin typeface="Arial" pitchFamily="34" charset="0"/>
              <a:cs typeface="Arial" pitchFamily="34" charset="0"/>
            </a:endParaRPr>
          </a:p>
        </p:txBody>
      </p:sp>
      <p:sp>
        <p:nvSpPr>
          <p:cNvPr id="43" name="Прямоугольник 42"/>
          <p:cNvSpPr/>
          <p:nvPr/>
        </p:nvSpPr>
        <p:spPr>
          <a:xfrm>
            <a:off x="6084168" y="4373560"/>
            <a:ext cx="2751858" cy="2092881"/>
          </a:xfrm>
          <a:prstGeom prst="rect">
            <a:avLst/>
          </a:prstGeom>
          <a:ln w="25400">
            <a:solidFill>
              <a:schemeClr val="accent5">
                <a:lumMod val="75000"/>
              </a:schemeClr>
            </a:solidFill>
          </a:ln>
        </p:spPr>
        <p:txBody>
          <a:bodyPr wrap="square">
            <a:spAutoFit/>
          </a:bodyPr>
          <a:lstStyle/>
          <a:p>
            <a:pPr lvl="0" algn="just" fontAlgn="t"/>
            <a:r>
              <a:rPr lang="uk-UA" sz="1000" i="1" smtClean="0"/>
              <a:t>Одним </a:t>
            </a:r>
            <a:r>
              <a:rPr lang="uk-UA" sz="1000" i="1"/>
              <a:t>із основних пріоритетів розвитку фармацевтичної науки та промисловості є розширення асортименту вітчизняних лікарських засобів. У зв'язку з цим, фармацевтична розробка фітопрепарату для застосування в стоматологічній практиці на основі ефірної олії та екстракту материнки звичайної з метою удосконалення лікувальних процедур у стоматології є актуальним питанням сучасної медицини </a:t>
            </a:r>
            <a:r>
              <a:rPr lang="uk-UA" sz="1000" i="1"/>
              <a:t>та </a:t>
            </a:r>
            <a:r>
              <a:rPr lang="uk-UA" sz="1000" i="1" smtClean="0"/>
              <a:t>фармації.</a:t>
            </a:r>
            <a:endParaRPr lang="uk-UA" sz="1000" i="1" dirty="0">
              <a:latin typeface="Arial" panose="020B0604020202020204" pitchFamily="34" charset="0"/>
              <a:cs typeface="Arial" panose="020B0604020202020204" pitchFamily="34" charset="0"/>
            </a:endParaRPr>
          </a:p>
        </p:txBody>
      </p:sp>
      <p:sp>
        <p:nvSpPr>
          <p:cNvPr id="30" name="Прямоугольник 29"/>
          <p:cNvSpPr/>
          <p:nvPr/>
        </p:nvSpPr>
        <p:spPr>
          <a:xfrm>
            <a:off x="323528" y="1671875"/>
            <a:ext cx="2679850" cy="21431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i="1" smtClean="0">
                <a:latin typeface="Arial" pitchFamily="34" charset="0"/>
                <a:cs typeface="Arial" pitchFamily="34" charset="0"/>
              </a:rPr>
              <a:t>Вступ </a:t>
            </a:r>
          </a:p>
        </p:txBody>
      </p:sp>
      <p:sp>
        <p:nvSpPr>
          <p:cNvPr id="32" name="Прямоугольник 31"/>
          <p:cNvSpPr/>
          <p:nvPr/>
        </p:nvSpPr>
        <p:spPr>
          <a:xfrm>
            <a:off x="3003378" y="1671874"/>
            <a:ext cx="5832648" cy="21547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smtClean="0">
                <a:latin typeface="Arial" pitchFamily="34" charset="0"/>
                <a:cs typeface="Arial" pitchFamily="34" charset="0"/>
              </a:rPr>
              <a:t>Основні результати</a:t>
            </a:r>
            <a:endParaRPr lang="uk-UA" sz="1200" b="1" i="1" smtClean="0">
              <a:latin typeface="Arial" pitchFamily="34" charset="0"/>
              <a:cs typeface="Arial" pitchFamily="34" charset="0"/>
            </a:endParaRPr>
          </a:p>
        </p:txBody>
      </p:sp>
      <p:sp>
        <p:nvSpPr>
          <p:cNvPr id="34" name="Прямоугольник 33"/>
          <p:cNvSpPr/>
          <p:nvPr/>
        </p:nvSpPr>
        <p:spPr>
          <a:xfrm>
            <a:off x="6084168" y="4110107"/>
            <a:ext cx="2751858" cy="26345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i="1" smtClean="0">
                <a:latin typeface="Arial" pitchFamily="34" charset="0"/>
                <a:cs typeface="Arial" pitchFamily="34" charset="0"/>
              </a:rPr>
              <a:t>Висновки</a:t>
            </a:r>
          </a:p>
        </p:txBody>
      </p:sp>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417984"/>
            <a:ext cx="10001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utoShape 8" descr="Материнка звичайна, трава купити в Запоріжж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9392" y="5637958"/>
            <a:ext cx="1570310" cy="1176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descr="Что такое контактный кариес? | Multiden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2913" y="5784451"/>
            <a:ext cx="1337079" cy="1028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235</TotalTime>
  <Words>423</Words>
  <Application>Microsoft Office PowerPoint</Application>
  <PresentationFormat>Экран (4:3)</PresentationFormat>
  <Paragraphs>17</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Аспект</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user</cp:lastModifiedBy>
  <cp:revision>27</cp:revision>
  <dcterms:modified xsi:type="dcterms:W3CDTF">2023-11-13T12:43:22Z</dcterms:modified>
</cp:coreProperties>
</file>