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433CE-457B-48B3-84C6-55BC0E2E9FE1}" type="datetimeFigureOut">
              <a:rPr lang="ru-RU" smtClean="0"/>
              <a:pPr/>
              <a:t>13.11.2023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E3EB7-E593-4A12-ADDB-ED950D06DE7E}" type="slidenum">
              <a:rPr lang="ru-RU" smtClean="0"/>
              <a:pPr/>
              <a:t>‹#›</a:t>
            </a:fld>
            <a:endParaRPr lang="ru-RU"/>
          </a:p>
        </p:txBody>
      </p:sp>
    </p:spTree>
    <p:extLst>
      <p:ext uri="{BB962C8B-B14F-4D97-AF65-F5344CB8AC3E}">
        <p14:creationId xmlns:p14="http://schemas.microsoft.com/office/powerpoint/2010/main" val="3025216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3"/>
          <p:cNvSpPr>
            <a:spLocks noGrp="1" noChangeArrowheads="1"/>
          </p:cNvSpPr>
          <p:nvPr>
            <p:ph type="sldNum" sz="quarter"/>
          </p:nvPr>
        </p:nvSpPr>
        <p:spPr>
          <a:noFill/>
          <a:ln/>
        </p:spPr>
        <p:txBody>
          <a:bodyPr/>
          <a:lstStyle/>
          <a:p>
            <a:fld id="{CEC9929B-6CFE-4955-91A9-7E1B6CC0757C}" type="slidenum">
              <a:rPr lang="ru-RU" smtClean="0">
                <a:latin typeface="Times New Roman" pitchFamily="18" charset="0"/>
                <a:ea typeface="Arial Unicode MS" pitchFamily="34" charset="-128"/>
                <a:cs typeface="Arial Unicode MS" pitchFamily="34" charset="-128"/>
              </a:rPr>
              <a:pPr/>
              <a:t>1</a:t>
            </a:fld>
            <a:endParaRPr lang="ru-RU" smtClean="0">
              <a:latin typeface="Times New Roman" pitchFamily="18" charset="0"/>
              <a:ea typeface="Arial Unicode MS" pitchFamily="34" charset="-128"/>
              <a:cs typeface="Arial Unicode MS" pitchFamily="34" charset="-128"/>
            </a:endParaRPr>
          </a:p>
        </p:txBody>
      </p:sp>
      <p:sp>
        <p:nvSpPr>
          <p:cNvPr id="16387" name="Text Box 1"/>
          <p:cNvSpPr txBox="1">
            <a:spLocks noChangeArrowheads="1"/>
          </p:cNvSpPr>
          <p:nvPr/>
        </p:nvSpPr>
        <p:spPr bwMode="auto">
          <a:xfrm>
            <a:off x="3884613" y="8685213"/>
            <a:ext cx="2968625" cy="454025"/>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ABFA0787-54E0-42C4-A3C3-741375A80C5B}" type="slidenum">
              <a:rPr lang="ru-RU" sz="1200">
                <a:solidFill>
                  <a:srgbClr val="000000"/>
                </a:solidFill>
                <a:ea typeface="Arial Unicode MS" pitchFamily="34" charset="-128"/>
                <a:cs typeface="Arial Unicode MS" pitchFamily="34" charset="-128"/>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ru-RU" sz="1200">
              <a:solidFill>
                <a:srgbClr val="000000"/>
              </a:solidFill>
              <a:ea typeface="Arial Unicode MS" pitchFamily="34" charset="-128"/>
              <a:cs typeface="Arial Unicode MS" pitchFamily="34" charset="-128"/>
            </a:endParaRPr>
          </a:p>
        </p:txBody>
      </p:sp>
      <p:sp>
        <p:nvSpPr>
          <p:cNvPr id="16388" name="Rectangle 2"/>
          <p:cNvSpPr>
            <a:spLocks noGrp="1" noRot="1" noChangeAspect="1" noChangeArrowheads="1" noTextEdit="1"/>
          </p:cNvSpPr>
          <p:nvPr>
            <p:ph type="sldImg"/>
          </p:nvPr>
        </p:nvSpPr>
        <p:spPr>
          <a:xfrm>
            <a:off x="1143000" y="685800"/>
            <a:ext cx="4572000" cy="3429000"/>
          </a:xfrm>
          <a:ln/>
        </p:spPr>
      </p:sp>
      <p:sp>
        <p:nvSpPr>
          <p:cNvPr id="16389" name="Rectangle 3"/>
          <p:cNvSpPr>
            <a:spLocks noGrp="1" noChangeArrowheads="1"/>
          </p:cNvSpPr>
          <p:nvPr>
            <p:ph type="body" idx="1"/>
          </p:nvPr>
        </p:nvSpPr>
        <p:spPr>
          <a:xfrm>
            <a:off x="685800" y="4343400"/>
            <a:ext cx="5486400" cy="4114800"/>
          </a:xfrm>
          <a:noFill/>
          <a:ln/>
        </p:spPr>
        <p:txBody>
          <a:bodyPr wrap="none" anchor="ctr"/>
          <a:lstStyle/>
          <a:p>
            <a:endParaRPr lang="ru-RU"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13.11.2023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B106E36-FD25-4E2D-B0AA-010F637433A0}" type="datetimeFigureOut">
              <a:rPr lang="ru-RU" smtClean="0"/>
              <a:pPr/>
              <a:t>13.11.2023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81000" y="311891"/>
            <a:ext cx="8305800" cy="740845"/>
          </a:xfrm>
          <a:prstGeom prst="rect">
            <a:avLst/>
          </a:prstGeom>
          <a:noFill/>
          <a:ln w="9525" cap="flat">
            <a:noFill/>
            <a:round/>
            <a:headEnd/>
            <a:tailEnd/>
          </a:ln>
          <a:effectLst/>
        </p:spPr>
        <p:txBody>
          <a:bodyPr wrap="squar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cap="all" dirty="0">
                <a:solidFill>
                  <a:schemeClr val="accent1">
                    <a:lumMod val="75000"/>
                  </a:schemeClr>
                </a:solidFill>
                <a:latin typeface="Times New Roman" pitchFamily="18" charset="0"/>
                <a:ea typeface="Microsoft YaHei" charset="-122"/>
                <a:cs typeface="Times New Roman" pitchFamily="18" charset="0"/>
              </a:rPr>
              <a:t>Міністерство охорони здоров’я України</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cap="all" dirty="0">
                <a:solidFill>
                  <a:schemeClr val="accent1">
                    <a:lumMod val="75000"/>
                  </a:schemeClr>
                </a:solidFill>
                <a:latin typeface="Times New Roman" pitchFamily="18" charset="0"/>
                <a:ea typeface="Microsoft YaHei" charset="-122"/>
                <a:cs typeface="Times New Roman" pitchFamily="18" charset="0"/>
              </a:rPr>
              <a:t>Національний фармацевтичний університет</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uk-UA" sz="1400" b="1" smtClean="0">
                <a:solidFill>
                  <a:schemeClr val="accent1">
                    <a:lumMod val="50000"/>
                  </a:schemeClr>
                </a:solidFill>
                <a:latin typeface="Times New Roman" pitchFamily="18" charset="0"/>
                <a:ea typeface="Microsoft YaHei" charset="-122"/>
                <a:cs typeface="Times New Roman" pitchFamily="18" charset="0"/>
              </a:rPr>
              <a:t>Кафедра аптечної </a:t>
            </a:r>
            <a:r>
              <a:rPr lang="uk-UA" sz="1400" b="1" dirty="0" smtClean="0">
                <a:solidFill>
                  <a:schemeClr val="accent1">
                    <a:lumMod val="50000"/>
                  </a:schemeClr>
                </a:solidFill>
                <a:latin typeface="Times New Roman" pitchFamily="18" charset="0"/>
                <a:ea typeface="Microsoft YaHei" charset="-122"/>
                <a:cs typeface="Times New Roman" pitchFamily="18" charset="0"/>
              </a:rPr>
              <a:t>технології ліків</a:t>
            </a:r>
            <a:endParaRPr lang="uk-UA" sz="1400" b="1" dirty="0">
              <a:solidFill>
                <a:schemeClr val="accent1">
                  <a:lumMod val="50000"/>
                </a:schemeClr>
              </a:solidFill>
              <a:latin typeface="Times New Roman" pitchFamily="18" charset="0"/>
              <a:ea typeface="Microsoft YaHei" charset="-122"/>
              <a:cs typeface="Times New Roman" pitchFamily="18" charset="0"/>
            </a:endParaRPr>
          </a:p>
        </p:txBody>
      </p:sp>
      <p:sp>
        <p:nvSpPr>
          <p:cNvPr id="6146" name="Rectangle 2"/>
          <p:cNvSpPr>
            <a:spLocks noChangeArrowheads="1"/>
          </p:cNvSpPr>
          <p:nvPr/>
        </p:nvSpPr>
        <p:spPr bwMode="auto">
          <a:xfrm>
            <a:off x="928662" y="905223"/>
            <a:ext cx="7286643" cy="556179"/>
          </a:xfrm>
          <a:prstGeom prst="rect">
            <a:avLst/>
          </a:prstGeom>
          <a:noFill/>
          <a:ln w="9525" cap="flat">
            <a:noFill/>
            <a:round/>
            <a:headEnd/>
            <a:tailEnd/>
          </a:ln>
          <a:effectLst/>
        </p:spPr>
        <p:txBody>
          <a:bodyPr wrap="square" lIns="36000" tIns="46800" rIns="36000" bIns="46800">
            <a:spAutoFit/>
          </a:bodyPr>
          <a:lstStyle/>
          <a:p>
            <a:pPr algn="ctr"/>
            <a:r>
              <a:rPr lang="uk-UA" sz="1500" b="1" cap="all">
                <a:solidFill>
                  <a:schemeClr val="accent5">
                    <a:lumMod val="75000"/>
                  </a:schemeClr>
                </a:solidFill>
                <a:latin typeface="Times New Roman" pitchFamily="18" charset="0"/>
                <a:ea typeface="Microsoft YaHei" charset="-122"/>
                <a:cs typeface="Times New Roman" pitchFamily="18" charset="0"/>
              </a:rPr>
              <a:t>Сучасний стан та перспективи розвитку використання лікарських рослин у </a:t>
            </a:r>
            <a:r>
              <a:rPr lang="uk-UA" sz="1500" b="1" cap="all">
                <a:solidFill>
                  <a:schemeClr val="accent5">
                    <a:lumMod val="75000"/>
                  </a:schemeClr>
                </a:solidFill>
                <a:latin typeface="Times New Roman" pitchFamily="18" charset="0"/>
                <a:ea typeface="Microsoft YaHei" charset="-122"/>
                <a:cs typeface="Times New Roman" pitchFamily="18" charset="0"/>
              </a:rPr>
              <a:t>фармацевтичній </a:t>
            </a:r>
            <a:r>
              <a:rPr lang="uk-UA" sz="1500" b="1" cap="all" smtClean="0">
                <a:solidFill>
                  <a:schemeClr val="accent5">
                    <a:lumMod val="75000"/>
                  </a:schemeClr>
                </a:solidFill>
                <a:latin typeface="Times New Roman" pitchFamily="18" charset="0"/>
                <a:ea typeface="Microsoft YaHei" charset="-122"/>
                <a:cs typeface="Times New Roman" pitchFamily="18" charset="0"/>
              </a:rPr>
              <a:t>промисловості</a:t>
            </a:r>
            <a:endParaRPr lang="ru-RU" sz="1500" b="1" cap="all" dirty="0">
              <a:solidFill>
                <a:schemeClr val="accent5">
                  <a:lumMod val="75000"/>
                </a:schemeClr>
              </a:solidFill>
              <a:latin typeface="Times New Roman" pitchFamily="18" charset="0"/>
              <a:ea typeface="Microsoft YaHei" charset="-122"/>
              <a:cs typeface="Times New Roman" pitchFamily="18" charset="0"/>
            </a:endParaRPr>
          </a:p>
        </p:txBody>
      </p:sp>
      <p:sp>
        <p:nvSpPr>
          <p:cNvPr id="6148" name="Rectangle 3"/>
          <p:cNvSpPr>
            <a:spLocks noChangeArrowheads="1"/>
          </p:cNvSpPr>
          <p:nvPr/>
        </p:nvSpPr>
        <p:spPr bwMode="auto">
          <a:xfrm>
            <a:off x="251520" y="1886189"/>
            <a:ext cx="2880319" cy="3941721"/>
          </a:xfrm>
          <a:prstGeom prst="rect">
            <a:avLst/>
          </a:prstGeom>
          <a:noFill/>
          <a:ln w="25400" cap="rnd" cmpd="thinThick">
            <a:solidFill>
              <a:schemeClr val="accent5">
                <a:lumMod val="75000"/>
              </a:schemeClr>
            </a:solidFill>
            <a:bevel/>
            <a:headEnd/>
            <a:tailEnd/>
          </a:ln>
        </p:spPr>
        <p:txBody>
          <a:bodyPr wrap="square" lIns="90000" tIns="46800" rIns="90000" bIns="46800">
            <a:spAutoFit/>
          </a:bodyPr>
          <a:lstStyle/>
          <a:p>
            <a:pPr algn="just"/>
            <a:r>
              <a:rPr lang="uk-UA" sz="1000" i="1">
                <a:latin typeface="Arial" panose="020B0604020202020204" pitchFamily="34" charset="0"/>
                <a:cs typeface="Arial" panose="020B0604020202020204" pitchFamily="34" charset="0"/>
              </a:rPr>
              <a:t>За останні десятиліття інтерес до традиційних систем медицини і, особливо, до лікарських засобів рослинного походження значно зріс як в Україні, так і інших розвинених країнах світу. Світовий та національні ринки лікарських рослин швидко зростають, і торгівля лікарськими рослинами приносить значні економічні прибутки. За даними Секретаріату Конвенції про біологічну різноманітність, у 2020 р. у світі було продано продукції рослинного походження загалом на суму 60000 мільйонів доларів США і ця сума з кожним роком зростає. Тому, для органів охорони здоров'я, а також для населення набуває все більшого значення безпека та якість лікарських засобів рослинного походження та готової продукції, які залежать від різних факторів, у тому числі від збору, способу сушіння та умов зберігання. Для вирішення цих проблем необхідно вжити заходів щодо забезпечення безпеки та якості лікарської сировини рослинного походження, що відповідає всім національним </a:t>
            </a:r>
            <a:r>
              <a:rPr lang="uk-UA" sz="1000" i="1">
                <a:latin typeface="Arial" panose="020B0604020202020204" pitchFamily="34" charset="0"/>
                <a:cs typeface="Arial" panose="020B0604020202020204" pitchFamily="34" charset="0"/>
              </a:rPr>
              <a:t>стандартам </a:t>
            </a:r>
            <a:r>
              <a:rPr lang="uk-UA" sz="1000" i="1" smtClean="0">
                <a:latin typeface="Arial" panose="020B0604020202020204" pitchFamily="34" charset="0"/>
                <a:cs typeface="Arial" panose="020B0604020202020204" pitchFamily="34" charset="0"/>
              </a:rPr>
              <a:t>якості.</a:t>
            </a:r>
            <a:endParaRPr lang="uz-Cyrl-UZ" sz="1000" i="1" dirty="0">
              <a:latin typeface="Arial" panose="020B0604020202020204" pitchFamily="34" charset="0"/>
              <a:cs typeface="Arial" panose="020B0604020202020204" pitchFamily="34" charset="0"/>
            </a:endParaRPr>
          </a:p>
        </p:txBody>
      </p:sp>
      <p:sp>
        <p:nvSpPr>
          <p:cNvPr id="9" name="Прямоугольник 8"/>
          <p:cNvSpPr/>
          <p:nvPr/>
        </p:nvSpPr>
        <p:spPr>
          <a:xfrm>
            <a:off x="1372688" y="1393031"/>
            <a:ext cx="6179757" cy="307777"/>
          </a:xfrm>
          <a:prstGeom prst="rect">
            <a:avLst/>
          </a:prstGeom>
        </p:spPr>
        <p:txBody>
          <a:bodyPr wrap="square">
            <a:spAutoFit/>
          </a:bodyPr>
          <a:lstStyle/>
          <a:p>
            <a:pPr marL="0" lvl="1" algn="ctr" fontAlgn="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a:pPr>
            <a:r>
              <a:rPr lang="uk-UA" sz="1400" b="1">
                <a:solidFill>
                  <a:schemeClr val="accent5">
                    <a:lumMod val="50000"/>
                  </a:schemeClr>
                </a:solidFill>
                <a:latin typeface="Times New Roman" pitchFamily="18" charset="0"/>
                <a:ea typeface="Microsoft YaHei" charset="-122"/>
                <a:cs typeface="Times New Roman" pitchFamily="18" charset="0"/>
              </a:rPr>
              <a:t>Мартиненко І. Ю., Олійник С. В., Буряк М. В., Семченко К</a:t>
            </a:r>
            <a:r>
              <a:rPr lang="uk-UA" sz="1400" b="1">
                <a:solidFill>
                  <a:schemeClr val="accent5">
                    <a:lumMod val="50000"/>
                  </a:schemeClr>
                </a:solidFill>
                <a:latin typeface="Times New Roman" pitchFamily="18" charset="0"/>
                <a:ea typeface="Microsoft YaHei" charset="-122"/>
                <a:cs typeface="Times New Roman" pitchFamily="18" charset="0"/>
              </a:rPr>
              <a:t>. </a:t>
            </a:r>
            <a:r>
              <a:rPr lang="uk-UA" sz="1400" b="1" smtClean="0">
                <a:solidFill>
                  <a:schemeClr val="accent5">
                    <a:lumMod val="50000"/>
                  </a:schemeClr>
                </a:solidFill>
                <a:latin typeface="Times New Roman" pitchFamily="18" charset="0"/>
                <a:ea typeface="Microsoft YaHei" charset="-122"/>
                <a:cs typeface="Times New Roman" pitchFamily="18" charset="0"/>
              </a:rPr>
              <a:t>В</a:t>
            </a:r>
            <a:r>
              <a:rPr lang="uk-UA" sz="1400" b="1" smtClean="0">
                <a:solidFill>
                  <a:schemeClr val="accent5">
                    <a:lumMod val="50000"/>
                  </a:schemeClr>
                </a:solidFill>
                <a:latin typeface="Times New Roman" pitchFamily="18" charset="0"/>
                <a:ea typeface="Microsoft YaHei" charset="-122"/>
                <a:cs typeface="Times New Roman" pitchFamily="18" charset="0"/>
              </a:rPr>
              <a:t>.</a:t>
            </a:r>
            <a:endParaRPr lang="ru-RU" sz="1400" b="1" dirty="0" smtClean="0">
              <a:solidFill>
                <a:schemeClr val="accent5">
                  <a:lumMod val="50000"/>
                </a:schemeClr>
              </a:solidFill>
              <a:latin typeface="Times New Roman" pitchFamily="18" charset="0"/>
              <a:ea typeface="Microsoft YaHei" charset="-122"/>
              <a:cs typeface="Times New Roman" pitchFamily="18" charset="0"/>
            </a:endParaRPr>
          </a:p>
        </p:txBody>
      </p:sp>
      <p:sp>
        <p:nvSpPr>
          <p:cNvPr id="3074" name="AutoShape 2" descr="Глутаминовая кислота | Химия онл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Глутаминовая кислота | Химия онлай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98" name="AutoShape 26" descr="Как хронический стресс меняет мозг, и что вы можете сделать, чтобы обратить  вспять ущер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0" name="AutoShape 28" descr="Как хронический стресс меняет мозг, и что вы можете сделать, чтобы обратить  вспять ущерб"/>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4" name="AutoShape 32"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6" name="AutoShape 34"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108" name="AutoShape 36" descr="https://4everscience.com/wp-content/uploads/2020/03/1-11-768x574.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134" name="Picture 62" descr="eaNUPh: Главная страница"/>
          <p:cNvPicPr>
            <a:picLocks noChangeAspect="1" noChangeArrowheads="1"/>
          </p:cNvPicPr>
          <p:nvPr/>
        </p:nvPicPr>
        <p:blipFill>
          <a:blip r:embed="rId3"/>
          <a:srcRect/>
          <a:stretch>
            <a:fillRect/>
          </a:stretch>
        </p:blipFill>
        <p:spPr bwMode="auto">
          <a:xfrm>
            <a:off x="155575" y="355886"/>
            <a:ext cx="1217114" cy="1190995"/>
          </a:xfrm>
          <a:prstGeom prst="rect">
            <a:avLst/>
          </a:prstGeom>
          <a:noFill/>
        </p:spPr>
      </p:pic>
      <p:sp>
        <p:nvSpPr>
          <p:cNvPr id="42" name="Прямоугольник 41"/>
          <p:cNvSpPr/>
          <p:nvPr/>
        </p:nvSpPr>
        <p:spPr>
          <a:xfrm>
            <a:off x="3275856" y="1887344"/>
            <a:ext cx="5616624" cy="3939540"/>
          </a:xfrm>
          <a:prstGeom prst="rect">
            <a:avLst/>
          </a:prstGeom>
          <a:ln w="25400">
            <a:solidFill>
              <a:schemeClr val="accent5">
                <a:lumMod val="75000"/>
              </a:schemeClr>
            </a:solidFill>
          </a:ln>
        </p:spPr>
        <p:txBody>
          <a:bodyPr wrap="square">
            <a:spAutoFit/>
          </a:bodyPr>
          <a:lstStyle/>
          <a:p>
            <a:pPr algn="just"/>
            <a:r>
              <a:rPr lang="uk-UA" sz="1000" i="1">
                <a:latin typeface="Arial" panose="020B0604020202020204" pitchFamily="34" charset="0"/>
                <a:cs typeface="Arial" panose="020B0604020202020204" pitchFamily="34" charset="0"/>
              </a:rPr>
              <a:t>Створення лікарських засобів із лікарської рослинної сировини (ЛРС) є актуальною тенденцією сучасної фармації. Лікарські засоби на основі ЛРС все більше привертають увагу дослідників світу, тому що вони не поступаються ефективності синтетичним засобам і є більш безпечними. Разом з тим, слід зазначити, що в сучасній фармацевтичній практиці екстракти, отримані з лікарської рослинної сировини, використовуються як самостійний лікарський засіб і напівпродукт для отримання лікарських і косметичних форм. Створення лікарських засобів на основі субстанцій, отриманих з лікарської рослинної сировини за допомогою вуглекислотної екстракції, є і залишається одним із перспективних напрямків фармацевтичного виробництва.</a:t>
            </a:r>
            <a:endParaRPr lang="ru-RU" sz="1000" i="1">
              <a:latin typeface="Arial" panose="020B0604020202020204" pitchFamily="34" charset="0"/>
              <a:cs typeface="Arial" panose="020B0604020202020204" pitchFamily="34" charset="0"/>
            </a:endParaRPr>
          </a:p>
          <a:p>
            <a:pPr algn="just"/>
            <a:r>
              <a:rPr lang="uk-UA" sz="1000" i="1">
                <a:latin typeface="Arial" panose="020B0604020202020204" pitchFamily="34" charset="0"/>
                <a:cs typeface="Arial" panose="020B0604020202020204" pitchFamily="34" charset="0"/>
              </a:rPr>
              <a:t>До того ж, після екстрагування вуглекислотою, у шроті зберігаються майже всі водорозчинні речовини. Основна маса екстрактів з лікарської сировини, отриманих за допомогою зріджених газів, згубно впливає на життєдіяльність мікроорганізмів. Виявлені антибактеріальні властивості екстрактів, отриманих екстракцією зрідженим СО2, відкривають нові можливості їх використання як природних консервантів, особливо м'яких лікарських форм, призначених для зовнішнього застосування. Підбираючи композиції екстрактів, можна на тривалий час блокувати розвиток мікрофлори у лікарських формах. Одержання екстрактів з допомогою зріджених газів вигідно економічно, оскільки цей спосіб дає можливість виробляти досить концентровані препарати із відносно невеликою </a:t>
            </a:r>
            <a:r>
              <a:rPr lang="uk-UA" sz="1000" i="1">
                <a:latin typeface="Arial" panose="020B0604020202020204" pitchFamily="34" charset="0"/>
                <a:cs typeface="Arial" panose="020B0604020202020204" pitchFamily="34" charset="0"/>
              </a:rPr>
              <a:t>вартістю</a:t>
            </a:r>
            <a:r>
              <a:rPr lang="uk-UA" sz="1000" i="1" smtClean="0">
                <a:latin typeface="Arial" panose="020B0604020202020204" pitchFamily="34" charset="0"/>
                <a:cs typeface="Arial" panose="020B0604020202020204" pitchFamily="34" charset="0"/>
              </a:rPr>
              <a:t>.</a:t>
            </a:r>
            <a:endParaRPr lang="uk-UA" sz="1000" i="1">
              <a:latin typeface="Arial" panose="020B0604020202020204" pitchFamily="34" charset="0"/>
              <a:cs typeface="Arial" panose="020B0604020202020204" pitchFamily="34" charset="0"/>
            </a:endParaRPr>
          </a:p>
          <a:p>
            <a:pPr algn="just"/>
            <a:r>
              <a:rPr lang="uk-UA" sz="1000" i="1">
                <a:latin typeface="Arial" panose="020B0604020202020204" pitchFamily="34" charset="0"/>
                <a:cs typeface="Arial" panose="020B0604020202020204" pitchFamily="34" charset="0"/>
              </a:rPr>
              <a:t>У вирішенні задачі підвищення комплаєнтності лікування найважливішими чинниками є зменшення побічних ефектів від прийому препаратів і збільшення зручності його застосування пацієнтом. Правильно підібрані лікарські форми дозволяють максимально використовувати дію лікарських засобів при мінімальних побічних ефектах, змінити характер дії субстанції – прискорити чи пролонгувати його, знизити алергізуючу дію, за необхідності покращити органолептичні </a:t>
            </a:r>
            <a:r>
              <a:rPr lang="uk-UA" sz="1000" i="1">
                <a:latin typeface="Arial" panose="020B0604020202020204" pitchFamily="34" charset="0"/>
                <a:cs typeface="Arial" panose="020B0604020202020204" pitchFamily="34" charset="0"/>
              </a:rPr>
              <a:t>показники</a:t>
            </a:r>
            <a:r>
              <a:rPr lang="uk-UA" sz="1000" i="1" smtClean="0">
                <a:latin typeface="Arial" panose="020B0604020202020204" pitchFamily="34" charset="0"/>
                <a:cs typeface="Arial" panose="020B0604020202020204" pitchFamily="34" charset="0"/>
              </a:rPr>
              <a:t>.</a:t>
            </a:r>
            <a:endParaRPr lang="ru-RU" sz="1000" i="1">
              <a:latin typeface="Arial" panose="020B0604020202020204" pitchFamily="34" charset="0"/>
              <a:cs typeface="Arial" panose="020B0604020202020204" pitchFamily="34" charset="0"/>
            </a:endParaRPr>
          </a:p>
        </p:txBody>
      </p:sp>
      <p:sp>
        <p:nvSpPr>
          <p:cNvPr id="43" name="Прямоугольник 42"/>
          <p:cNvSpPr/>
          <p:nvPr/>
        </p:nvSpPr>
        <p:spPr>
          <a:xfrm>
            <a:off x="3275857" y="6105490"/>
            <a:ext cx="5616624" cy="707886"/>
          </a:xfrm>
          <a:prstGeom prst="rect">
            <a:avLst/>
          </a:prstGeom>
          <a:ln w="25400">
            <a:solidFill>
              <a:schemeClr val="accent5">
                <a:lumMod val="75000"/>
              </a:schemeClr>
            </a:solidFill>
          </a:ln>
        </p:spPr>
        <p:txBody>
          <a:bodyPr wrap="square">
            <a:spAutoFit/>
          </a:bodyPr>
          <a:lstStyle/>
          <a:p>
            <a:pPr lvl="0" algn="just" fontAlgn="t"/>
            <a:r>
              <a:rPr lang="uk-UA" sz="1000" i="1">
                <a:latin typeface="Arial" panose="020B0604020202020204" pitchFamily="34" charset="0"/>
                <a:cs typeface="Arial" panose="020B0604020202020204" pitchFamily="34" charset="0"/>
              </a:rPr>
              <a:t>Препарати рослинного походження за рахунок фізіологічного сумісництва для організму, більш переважні, а при лікуванні деяких захворювань є найбільш ефективними і на сьогоднішній день залишаються незамінними. Про це свідчать дослідження, проведені сучасними вченими з усього світу.</a:t>
            </a:r>
            <a:endParaRPr lang="uk-UA" sz="1000" i="1" dirty="0">
              <a:latin typeface="Arial" panose="020B0604020202020204" pitchFamily="34" charset="0"/>
              <a:cs typeface="Arial" panose="020B0604020202020204" pitchFamily="34" charset="0"/>
            </a:endParaRPr>
          </a:p>
        </p:txBody>
      </p:sp>
      <p:sp>
        <p:nvSpPr>
          <p:cNvPr id="30" name="Прямоугольник 29"/>
          <p:cNvSpPr/>
          <p:nvPr/>
        </p:nvSpPr>
        <p:spPr>
          <a:xfrm>
            <a:off x="251519" y="1671875"/>
            <a:ext cx="2880319" cy="21431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i="1" smtClean="0">
                <a:latin typeface="Arial" pitchFamily="34" charset="0"/>
                <a:cs typeface="Arial" pitchFamily="34" charset="0"/>
              </a:rPr>
              <a:t>Вступ </a:t>
            </a:r>
          </a:p>
        </p:txBody>
      </p:sp>
      <p:sp>
        <p:nvSpPr>
          <p:cNvPr id="32" name="Прямоугольник 31"/>
          <p:cNvSpPr/>
          <p:nvPr/>
        </p:nvSpPr>
        <p:spPr>
          <a:xfrm>
            <a:off x="3275856" y="1671874"/>
            <a:ext cx="5616624" cy="21431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i="1" smtClean="0">
                <a:latin typeface="Arial" pitchFamily="34" charset="0"/>
                <a:cs typeface="Arial" pitchFamily="34" charset="0"/>
              </a:rPr>
              <a:t>Основні результати</a:t>
            </a:r>
          </a:p>
        </p:txBody>
      </p:sp>
      <p:sp>
        <p:nvSpPr>
          <p:cNvPr id="34" name="Прямоугольник 33"/>
          <p:cNvSpPr/>
          <p:nvPr/>
        </p:nvSpPr>
        <p:spPr>
          <a:xfrm>
            <a:off x="3275856" y="5827075"/>
            <a:ext cx="5616623" cy="26345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i="1" smtClean="0">
                <a:latin typeface="Arial" pitchFamily="34" charset="0"/>
                <a:cs typeface="Arial" pitchFamily="34" charset="0"/>
              </a:rPr>
              <a:t>Висновки</a:t>
            </a:r>
          </a:p>
        </p:txBody>
      </p:sp>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2355" y="417984"/>
            <a:ext cx="100012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8" descr="Материнка звичайна, трава купити в Запоріжжя"/>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568" y="5774030"/>
            <a:ext cx="1935660" cy="1083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249</TotalTime>
  <Words>499</Words>
  <Application>Microsoft Office PowerPoint</Application>
  <PresentationFormat>Экран (4:3)</PresentationFormat>
  <Paragraphs>15</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Воздушный поток</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user</cp:lastModifiedBy>
  <cp:revision>29</cp:revision>
  <dcterms:modified xsi:type="dcterms:W3CDTF">2023-11-13T12:58:39Z</dcterms:modified>
</cp:coreProperties>
</file>